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33"/>
  </p:notesMasterIdLst>
  <p:sldIdLst>
    <p:sldId id="256" r:id="rId2"/>
    <p:sldId id="258" r:id="rId3"/>
    <p:sldId id="263" r:id="rId4"/>
    <p:sldId id="261" r:id="rId5"/>
    <p:sldId id="259" r:id="rId6"/>
    <p:sldId id="320" r:id="rId7"/>
    <p:sldId id="321" r:id="rId8"/>
    <p:sldId id="322" r:id="rId9"/>
    <p:sldId id="298" r:id="rId10"/>
    <p:sldId id="264" r:id="rId11"/>
    <p:sldId id="275" r:id="rId12"/>
    <p:sldId id="300" r:id="rId13"/>
    <p:sldId id="301" r:id="rId14"/>
    <p:sldId id="302" r:id="rId15"/>
    <p:sldId id="303" r:id="rId16"/>
    <p:sldId id="304" r:id="rId17"/>
    <p:sldId id="305" r:id="rId18"/>
    <p:sldId id="306" r:id="rId19"/>
    <p:sldId id="307" r:id="rId20"/>
    <p:sldId id="308" r:id="rId21"/>
    <p:sldId id="317" r:id="rId22"/>
    <p:sldId id="318" r:id="rId23"/>
    <p:sldId id="299" r:id="rId24"/>
    <p:sldId id="309" r:id="rId25"/>
    <p:sldId id="310" r:id="rId26"/>
    <p:sldId id="311" r:id="rId27"/>
    <p:sldId id="312" r:id="rId28"/>
    <p:sldId id="316" r:id="rId29"/>
    <p:sldId id="319" r:id="rId30"/>
    <p:sldId id="323" r:id="rId31"/>
    <p:sldId id="278" r:id="rId32"/>
  </p:sldIdLst>
  <p:sldSz cx="9144000" cy="5143500" type="screen16x9"/>
  <p:notesSz cx="6858000" cy="9144000"/>
  <p:embeddedFontLst>
    <p:embeddedFont>
      <p:font typeface="Advent Pro SemiBold" panose="020B0604020202020204" charset="0"/>
      <p:regular r:id="rId34"/>
      <p:bold r:id="rId35"/>
    </p:embeddedFont>
    <p:embeddedFont>
      <p:font typeface="Fira Sans Condensed Medium" panose="020B0604020202020204" charset="0"/>
      <p:regular r:id="rId36"/>
      <p:bold r:id="rId37"/>
      <p:italic r:id="rId38"/>
      <p:boldItalic r:id="rId39"/>
    </p:embeddedFont>
    <p:embeddedFont>
      <p:font typeface="Fira Sans Extra Condensed Medium" panose="020B0604020202020204" charset="0"/>
      <p:regular r:id="rId40"/>
      <p:bold r:id="rId41"/>
      <p:italic r:id="rId42"/>
      <p:boldItalic r:id="rId43"/>
    </p:embeddedFont>
    <p:embeddedFont>
      <p:font typeface="Maven Pro" panose="020B0604020202020204" charset="0"/>
      <p:regular r:id="rId44"/>
      <p:bold r:id="rId45"/>
    </p:embeddedFont>
    <p:embeddedFont>
      <p:font typeface="Share Tech" panose="020B0604020202020204" charset="0"/>
      <p:regular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45"/>
    <a:srgbClr val="445D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0F555D-3F46-47ED-B4FF-94B7C0E68160}">
  <a:tblStyle styleId="{2D0F555D-3F46-47ED-B4FF-94B7C0E6816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56" y="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93432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5862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7485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2516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46801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37944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34605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5724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6c52a2e8d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3707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36683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29505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6415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0322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13161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27108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3018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03933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6624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53181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0454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77993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1201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6926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9" r:id="rId6"/>
    <p:sldLayoutId id="2147483661" r:id="rId7"/>
    <p:sldLayoutId id="2147483662" r:id="rId8"/>
    <p:sldLayoutId id="2147483663" r:id="rId9"/>
    <p:sldLayoutId id="2147483664" r:id="rId10"/>
    <p:sldLayoutId id="2147483665" r:id="rId11"/>
    <p:sldLayoutId id="2147483667" r:id="rId12"/>
    <p:sldLayoutId id="2147483668"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BarArvive/BatchQueue" TargetMode="External"/><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3342032" y="2873177"/>
            <a:ext cx="2379442"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Based on A</a:t>
            </a:r>
            <a:r>
              <a:rPr lang="en-US" dirty="0" err="1"/>
              <a:t>rticle</a:t>
            </a:r>
            <a:endParaRPr lang="en-US" dirty="0"/>
          </a:p>
          <a:p>
            <a:pPr marL="0" lvl="0" indent="0" algn="ctr" rtl="0">
              <a:spcBef>
                <a:spcPts val="0"/>
              </a:spcBef>
              <a:spcAft>
                <a:spcPts val="0"/>
              </a:spcAft>
              <a:buNone/>
            </a:pPr>
            <a:r>
              <a:rPr lang="en" dirty="0"/>
              <a:t> by Gal Milman</a:t>
            </a:r>
          </a:p>
          <a:p>
            <a:pPr marL="0" lvl="0" indent="0" algn="ctr" rtl="0">
              <a:spcBef>
                <a:spcPts val="0"/>
              </a:spcBef>
              <a:spcAft>
                <a:spcPts val="0"/>
              </a:spcAft>
              <a:buNone/>
            </a:pPr>
            <a:r>
              <a:rPr lang="en" dirty="0"/>
              <a:t> et el. 2018</a:t>
            </a:r>
            <a:endParaRPr dirty="0"/>
          </a:p>
        </p:txBody>
      </p:sp>
      <p:sp>
        <p:nvSpPr>
          <p:cNvPr id="435" name="Google Shape;435;p25"/>
          <p:cNvSpPr txBox="1">
            <a:spLocks noGrp="1"/>
          </p:cNvSpPr>
          <p:nvPr>
            <p:ph type="ctrTitle"/>
          </p:nvPr>
        </p:nvSpPr>
        <p:spPr>
          <a:xfrm>
            <a:off x="1561641" y="707000"/>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BQ: A Lock-Free Queue With Batching</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WAS IMPLEMENTED</a:t>
            </a:r>
            <a:endParaRPr dirty="0"/>
          </a:p>
        </p:txBody>
      </p:sp>
      <p:sp>
        <p:nvSpPr>
          <p:cNvPr id="699" name="Google Shape;699;p33"/>
          <p:cNvSpPr txBox="1">
            <a:spLocks noGrp="1"/>
          </p:cNvSpPr>
          <p:nvPr>
            <p:ph type="ctrTitle" idx="4294967295"/>
          </p:nvPr>
        </p:nvSpPr>
        <p:spPr>
          <a:xfrm>
            <a:off x="1293567" y="1195281"/>
            <a:ext cx="1881299" cy="2337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DATA STURCTURES</a:t>
            </a:r>
            <a:endParaRPr sz="1800" dirty="0"/>
          </a:p>
        </p:txBody>
      </p:sp>
      <p:sp>
        <p:nvSpPr>
          <p:cNvPr id="701" name="Google Shape;701;p33"/>
          <p:cNvSpPr txBox="1">
            <a:spLocks noGrp="1"/>
          </p:cNvSpPr>
          <p:nvPr>
            <p:ph type="subTitle" idx="4294967295"/>
          </p:nvPr>
        </p:nvSpPr>
        <p:spPr>
          <a:xfrm>
            <a:off x="587809" y="1452669"/>
            <a:ext cx="3914736" cy="2976718"/>
          </a:xfrm>
          <a:prstGeom prst="rect">
            <a:avLst/>
          </a:prstGeom>
        </p:spPr>
        <p:txBody>
          <a:bodyPr spcFirstLastPara="1" wrap="square" lIns="91425" tIns="91425" rIns="91425" bIns="91425" anchor="t" anchorCtr="0">
            <a:noAutofit/>
          </a:bodyPr>
          <a:lstStyle/>
          <a:p>
            <a:pPr marL="114300" indent="0" algn="l">
              <a:buNone/>
            </a:pPr>
            <a:r>
              <a:rPr lang="en-US" sz="1400" dirty="0">
                <a:solidFill>
                  <a:schemeClr val="bg1"/>
                </a:solidFill>
                <a:latin typeface="Maven Pro" panose="020B0604020202020204" charset="0"/>
              </a:rPr>
              <a:t>We have created a Queue class, which contains an atomic </a:t>
            </a:r>
            <a:r>
              <a:rPr lang="en-US" sz="1400" dirty="0" err="1">
                <a:solidFill>
                  <a:schemeClr val="bg1"/>
                </a:solidFill>
                <a:latin typeface="Maven Pro" panose="020B0604020202020204" charset="0"/>
              </a:rPr>
              <a:t>PtrCntOrAnn</a:t>
            </a:r>
            <a:r>
              <a:rPr lang="en-US" sz="1400" dirty="0">
                <a:solidFill>
                  <a:schemeClr val="bg1"/>
                </a:solidFill>
                <a:latin typeface="Maven Pro" panose="020B0604020202020204" charset="0"/>
              </a:rPr>
              <a:t> for the head, and atomic </a:t>
            </a:r>
            <a:r>
              <a:rPr lang="en-US" sz="1400" dirty="0" err="1">
                <a:solidFill>
                  <a:schemeClr val="bg1"/>
                </a:solidFill>
                <a:latin typeface="Maven Pro" panose="020B0604020202020204" charset="0"/>
              </a:rPr>
              <a:t>PtrCnt</a:t>
            </a:r>
            <a:r>
              <a:rPr lang="en-US" sz="1400" dirty="0">
                <a:solidFill>
                  <a:schemeClr val="bg1"/>
                </a:solidFill>
                <a:latin typeface="Maven Pro" panose="020B0604020202020204" charset="0"/>
              </a:rPr>
              <a:t> for the tail.</a:t>
            </a:r>
          </a:p>
          <a:p>
            <a:pPr marL="114300" indent="0" algn="l">
              <a:buNone/>
            </a:pPr>
            <a:r>
              <a:rPr lang="en-US" sz="1400" dirty="0" err="1">
                <a:solidFill>
                  <a:schemeClr val="bg1"/>
                </a:solidFill>
                <a:latin typeface="Maven Pro" panose="020B0604020202020204" charset="0"/>
              </a:rPr>
              <a:t>PtrCnt</a:t>
            </a:r>
            <a:r>
              <a:rPr lang="en-US" sz="1400" dirty="0">
                <a:solidFill>
                  <a:schemeClr val="bg1"/>
                </a:solidFill>
                <a:latin typeface="Maven Pro" panose="020B0604020202020204" charset="0"/>
              </a:rPr>
              <a:t> is a pointer to a standard node (whose next is atomic), and a counter. </a:t>
            </a:r>
            <a:r>
              <a:rPr lang="en-US" sz="1400" dirty="0" err="1">
                <a:solidFill>
                  <a:schemeClr val="bg1"/>
                </a:solidFill>
                <a:latin typeface="Maven Pro" panose="020B0604020202020204" charset="0"/>
              </a:rPr>
              <a:t>PtrCntOrAnn</a:t>
            </a:r>
            <a:r>
              <a:rPr lang="en-US" sz="1400" dirty="0">
                <a:solidFill>
                  <a:schemeClr val="bg1"/>
                </a:solidFill>
                <a:latin typeface="Maven Pro" panose="020B0604020202020204" charset="0"/>
              </a:rPr>
              <a:t> is a union of </a:t>
            </a:r>
            <a:r>
              <a:rPr lang="en-US" sz="1400" dirty="0" err="1">
                <a:solidFill>
                  <a:schemeClr val="bg1"/>
                </a:solidFill>
                <a:latin typeface="Maven Pro" panose="020B0604020202020204" charset="0"/>
              </a:rPr>
              <a:t>PtrCnt</a:t>
            </a:r>
            <a:r>
              <a:rPr lang="en-US" sz="1400" dirty="0">
                <a:solidFill>
                  <a:schemeClr val="bg1"/>
                </a:solidFill>
                <a:latin typeface="Maven Pro" panose="020B0604020202020204" charset="0"/>
              </a:rPr>
              <a:t> and a pointer to </a:t>
            </a:r>
            <a:r>
              <a:rPr lang="en-US" sz="1400" b="0" i="0" u="none" strike="noStrike" baseline="0" dirty="0">
                <a:solidFill>
                  <a:schemeClr val="bg1"/>
                </a:solidFill>
                <a:latin typeface="Maven Pro" panose="020B0604020202020204" charset="0"/>
              </a:rPr>
              <a:t>announcement</a:t>
            </a:r>
            <a:r>
              <a:rPr lang="en-US" sz="1400" dirty="0">
                <a:solidFill>
                  <a:schemeClr val="bg1"/>
                </a:solidFill>
                <a:latin typeface="Maven Pro" panose="020B0604020202020204" charset="0"/>
              </a:rPr>
              <a:t>, which </a:t>
            </a:r>
            <a:r>
              <a:rPr lang="en-US" sz="1400" b="0" i="0" u="none" strike="noStrike" baseline="0" dirty="0">
                <a:solidFill>
                  <a:schemeClr val="bg1"/>
                </a:solidFill>
                <a:latin typeface="Maven Pro" panose="020B0604020202020204" charset="0"/>
              </a:rPr>
              <a:t>contains a Batch Request instance with all the details required to execute the batch operation it stands for.</a:t>
            </a:r>
            <a:r>
              <a:rPr lang="en-US" sz="1400" dirty="0">
                <a:solidFill>
                  <a:schemeClr val="bg1"/>
                </a:solidFill>
                <a:latin typeface="Maven Pro" panose="020B0604020202020204" charset="0"/>
              </a:rPr>
              <a:t> </a:t>
            </a:r>
          </a:p>
          <a:p>
            <a:pPr marL="114300" indent="0" algn="l">
              <a:buNone/>
            </a:pPr>
            <a:r>
              <a:rPr lang="en-US" sz="1400" dirty="0">
                <a:solidFill>
                  <a:schemeClr val="bg1"/>
                </a:solidFill>
                <a:latin typeface="Maven Pro" panose="020B0604020202020204" charset="0"/>
              </a:rPr>
              <a:t>It also contains memory management data structures to avoid memory leaks, and also an attribute that holds the number of threads using this Batch Queue.</a:t>
            </a:r>
          </a:p>
        </p:txBody>
      </p:sp>
      <p:sp>
        <p:nvSpPr>
          <p:cNvPr id="706" name="Google Shape;706;p33"/>
          <p:cNvSpPr txBox="1">
            <a:spLocks noGrp="1"/>
          </p:cNvSpPr>
          <p:nvPr>
            <p:ph type="ctrTitle" idx="4294967295"/>
          </p:nvPr>
        </p:nvSpPr>
        <p:spPr>
          <a:xfrm>
            <a:off x="5745629" y="116936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METHODS</a:t>
            </a:r>
            <a:endParaRPr sz="1800" dirty="0"/>
          </a:p>
        </p:txBody>
      </p:sp>
      <p:sp>
        <p:nvSpPr>
          <p:cNvPr id="707" name="Google Shape;707;p33"/>
          <p:cNvSpPr txBox="1">
            <a:spLocks noGrp="1"/>
          </p:cNvSpPr>
          <p:nvPr>
            <p:ph type="subTitle" idx="4294967295"/>
          </p:nvPr>
        </p:nvSpPr>
        <p:spPr>
          <a:xfrm>
            <a:off x="4950966" y="1486249"/>
            <a:ext cx="2782106"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400" dirty="0"/>
              <a:t>There are 5 methods which are exposed to the user:</a:t>
            </a:r>
          </a:p>
          <a:p>
            <a:pPr marL="285750" lvl="0" indent="-285750" rtl="0">
              <a:lnSpc>
                <a:spcPct val="100000"/>
              </a:lnSpc>
              <a:spcBef>
                <a:spcPts val="0"/>
              </a:spcBef>
              <a:spcAft>
                <a:spcPts val="1600"/>
              </a:spcAft>
              <a:buFont typeface="Arial" panose="020B0604020202020204" pitchFamily="34" charset="0"/>
              <a:buChar char="•"/>
            </a:pPr>
            <a:r>
              <a:rPr lang="en-US" sz="1400" dirty="0"/>
              <a:t>Enqueue</a:t>
            </a:r>
          </a:p>
          <a:p>
            <a:pPr marL="285750" lvl="0" indent="-285750" rtl="0">
              <a:lnSpc>
                <a:spcPct val="100000"/>
              </a:lnSpc>
              <a:spcBef>
                <a:spcPts val="0"/>
              </a:spcBef>
              <a:spcAft>
                <a:spcPts val="1600"/>
              </a:spcAft>
              <a:buFont typeface="Arial" panose="020B0604020202020204" pitchFamily="34" charset="0"/>
              <a:buChar char="•"/>
            </a:pPr>
            <a:r>
              <a:rPr lang="en-US" sz="1400" dirty="0"/>
              <a:t>Dequeue</a:t>
            </a:r>
          </a:p>
          <a:p>
            <a:pPr marL="285750" lvl="0" indent="-285750" rtl="0">
              <a:lnSpc>
                <a:spcPct val="100000"/>
              </a:lnSpc>
              <a:spcBef>
                <a:spcPts val="0"/>
              </a:spcBef>
              <a:spcAft>
                <a:spcPts val="1600"/>
              </a:spcAft>
              <a:buFont typeface="Arial" panose="020B0604020202020204" pitchFamily="34" charset="0"/>
              <a:buChar char="•"/>
            </a:pPr>
            <a:r>
              <a:rPr lang="en-US" sz="1400" dirty="0" err="1"/>
              <a:t>FutureEnqueue</a:t>
            </a:r>
            <a:endParaRPr lang="en-US" sz="1400" dirty="0"/>
          </a:p>
          <a:p>
            <a:pPr marL="285750" lvl="0" indent="-285750" rtl="0">
              <a:lnSpc>
                <a:spcPct val="100000"/>
              </a:lnSpc>
              <a:spcBef>
                <a:spcPts val="0"/>
              </a:spcBef>
              <a:spcAft>
                <a:spcPts val="1600"/>
              </a:spcAft>
              <a:buFont typeface="Arial" panose="020B0604020202020204" pitchFamily="34" charset="0"/>
              <a:buChar char="•"/>
            </a:pPr>
            <a:r>
              <a:rPr lang="en-US" sz="1400" dirty="0" err="1"/>
              <a:t>FutureDequeue</a:t>
            </a:r>
            <a:endParaRPr lang="en-US" sz="1400" dirty="0"/>
          </a:p>
          <a:p>
            <a:pPr marL="285750" lvl="0" indent="-285750" rtl="0">
              <a:lnSpc>
                <a:spcPct val="100000"/>
              </a:lnSpc>
              <a:spcBef>
                <a:spcPts val="0"/>
              </a:spcBef>
              <a:spcAft>
                <a:spcPts val="1600"/>
              </a:spcAft>
              <a:buFont typeface="Arial" panose="020B0604020202020204" pitchFamily="34" charset="0"/>
              <a:buChar char="•"/>
            </a:pPr>
            <a:r>
              <a:rPr lang="en-US" sz="1400" dirty="0"/>
              <a:t>Evaluate</a:t>
            </a:r>
          </a:p>
          <a:p>
            <a:pPr marL="0" lvl="0" indent="0" rtl="0">
              <a:lnSpc>
                <a:spcPct val="100000"/>
              </a:lnSpc>
              <a:spcBef>
                <a:spcPts val="0"/>
              </a:spcBef>
              <a:spcAft>
                <a:spcPts val="1600"/>
              </a:spcAft>
              <a:buNone/>
            </a:pPr>
            <a:r>
              <a:rPr lang="en-US" sz="1400" dirty="0"/>
              <a:t>At this part, we will explain and show their implementations. </a:t>
            </a:r>
            <a:endParaRPr sz="1400" dirty="0"/>
          </a:p>
        </p:txBody>
      </p:sp>
      <p:grpSp>
        <p:nvGrpSpPr>
          <p:cNvPr id="13" name="Google Shape;13358;p64">
            <a:extLst>
              <a:ext uri="{FF2B5EF4-FFF2-40B4-BE49-F238E27FC236}">
                <a16:creationId xmlns:a16="http://schemas.microsoft.com/office/drawing/2014/main" id="{00AE0369-596E-4895-9744-0D9781B0E74E}"/>
              </a:ext>
            </a:extLst>
          </p:cNvPr>
          <p:cNvGrpSpPr/>
          <p:nvPr/>
        </p:nvGrpSpPr>
        <p:grpSpPr>
          <a:xfrm>
            <a:off x="7491329" y="1924692"/>
            <a:ext cx="2040300" cy="2042253"/>
            <a:chOff x="6069423" y="2891892"/>
            <a:chExt cx="362321" cy="364231"/>
          </a:xfrm>
          <a:solidFill>
            <a:schemeClr val="accent1"/>
          </a:solidFill>
        </p:grpSpPr>
        <p:sp>
          <p:nvSpPr>
            <p:cNvPr id="14" name="Google Shape;13359;p64">
              <a:extLst>
                <a:ext uri="{FF2B5EF4-FFF2-40B4-BE49-F238E27FC236}">
                  <a16:creationId xmlns:a16="http://schemas.microsoft.com/office/drawing/2014/main" id="{1DA1F3F5-816E-43D5-8F49-9BF4561EAB55}"/>
                </a:ext>
              </a:extLst>
            </p:cNvPr>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60;p64">
              <a:extLst>
                <a:ext uri="{FF2B5EF4-FFF2-40B4-BE49-F238E27FC236}">
                  <a16:creationId xmlns:a16="http://schemas.microsoft.com/office/drawing/2014/main" id="{EDBD449D-C162-485D-81D4-DB4568E9CE52}"/>
                </a:ext>
              </a:extLst>
            </p:cNvPr>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61;p64">
              <a:extLst>
                <a:ext uri="{FF2B5EF4-FFF2-40B4-BE49-F238E27FC236}">
                  <a16:creationId xmlns:a16="http://schemas.microsoft.com/office/drawing/2014/main" id="{BCB26643-D95A-4976-B919-8D3501116591}"/>
                </a:ext>
              </a:extLst>
            </p:cNvPr>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62;p64">
              <a:extLst>
                <a:ext uri="{FF2B5EF4-FFF2-40B4-BE49-F238E27FC236}">
                  <a16:creationId xmlns:a16="http://schemas.microsoft.com/office/drawing/2014/main" id="{2B30ACB3-9DE0-42EC-B32A-2AF410D40E52}"/>
                </a:ext>
              </a:extLst>
            </p:cNvPr>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363;p64">
              <a:extLst>
                <a:ext uri="{FF2B5EF4-FFF2-40B4-BE49-F238E27FC236}">
                  <a16:creationId xmlns:a16="http://schemas.microsoft.com/office/drawing/2014/main" id="{DBE753DE-8951-4827-B8FC-9F6EEC10F74E}"/>
                </a:ext>
              </a:extLst>
            </p:cNvPr>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364;p64">
              <a:extLst>
                <a:ext uri="{FF2B5EF4-FFF2-40B4-BE49-F238E27FC236}">
                  <a16:creationId xmlns:a16="http://schemas.microsoft.com/office/drawing/2014/main" id="{0C05AF37-9536-4BD8-A6A2-E9237D34B9D1}"/>
                </a:ext>
              </a:extLst>
            </p:cNvPr>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1331;p60">
            <a:extLst>
              <a:ext uri="{FF2B5EF4-FFF2-40B4-BE49-F238E27FC236}">
                <a16:creationId xmlns:a16="http://schemas.microsoft.com/office/drawing/2014/main" id="{A1BD7E71-0F54-4C5B-9D50-68BEAC4862FB}"/>
              </a:ext>
            </a:extLst>
          </p:cNvPr>
          <p:cNvSpPr/>
          <p:nvPr/>
        </p:nvSpPr>
        <p:spPr>
          <a:xfrm>
            <a:off x="-633855" y="597089"/>
            <a:ext cx="1566504" cy="157213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8730;p54">
            <a:extLst>
              <a:ext uri="{FF2B5EF4-FFF2-40B4-BE49-F238E27FC236}">
                <a16:creationId xmlns:a16="http://schemas.microsoft.com/office/drawing/2014/main" id="{9ED5300A-E0BA-44D1-8CA8-A9C81EF90176}"/>
              </a:ext>
            </a:extLst>
          </p:cNvPr>
          <p:cNvGrpSpPr/>
          <p:nvPr/>
        </p:nvGrpSpPr>
        <p:grpSpPr>
          <a:xfrm rot="5400000" flipH="1" flipV="1">
            <a:off x="2840177" y="2872740"/>
            <a:ext cx="3585256" cy="76366"/>
            <a:chOff x="219558" y="4738465"/>
            <a:chExt cx="5852400" cy="102300"/>
          </a:xfrm>
          <a:solidFill>
            <a:schemeClr val="tx2"/>
          </a:solidFill>
        </p:grpSpPr>
        <p:cxnSp>
          <p:nvCxnSpPr>
            <p:cNvPr id="23" name="Google Shape;8731;p54">
              <a:extLst>
                <a:ext uri="{FF2B5EF4-FFF2-40B4-BE49-F238E27FC236}">
                  <a16:creationId xmlns:a16="http://schemas.microsoft.com/office/drawing/2014/main" id="{6A1AD7D2-D350-4870-B423-685730B724A7}"/>
                </a:ext>
              </a:extLst>
            </p:cNvPr>
            <p:cNvCxnSpPr/>
            <p:nvPr/>
          </p:nvCxnSpPr>
          <p:spPr>
            <a:xfrm>
              <a:off x="219558" y="4789684"/>
              <a:ext cx="5852400" cy="0"/>
            </a:xfrm>
            <a:prstGeom prst="straightConnector1">
              <a:avLst/>
            </a:prstGeom>
            <a:grpFill/>
            <a:ln w="9525" cap="flat" cmpd="sng">
              <a:solidFill>
                <a:schemeClr val="tx2"/>
              </a:solidFill>
              <a:prstDash val="solid"/>
              <a:round/>
              <a:headEnd type="oval" w="med" len="med"/>
              <a:tailEnd type="oval" w="med" len="med"/>
            </a:ln>
          </p:spPr>
        </p:cxnSp>
        <p:sp>
          <p:nvSpPr>
            <p:cNvPr id="24" name="Google Shape;8732;p54">
              <a:extLst>
                <a:ext uri="{FF2B5EF4-FFF2-40B4-BE49-F238E27FC236}">
                  <a16:creationId xmlns:a16="http://schemas.microsoft.com/office/drawing/2014/main" id="{0E3F49A0-5AE7-4A02-8C41-C3944B0D44E4}"/>
                </a:ext>
              </a:extLst>
            </p:cNvPr>
            <p:cNvSpPr/>
            <p:nvPr/>
          </p:nvSpPr>
          <p:spPr>
            <a:xfrm>
              <a:off x="1200298"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733;p54">
              <a:extLst>
                <a:ext uri="{FF2B5EF4-FFF2-40B4-BE49-F238E27FC236}">
                  <a16:creationId xmlns:a16="http://schemas.microsoft.com/office/drawing/2014/main" id="{A5169A23-94E8-4E0E-8827-F6F4CFF2F5F0}"/>
                </a:ext>
              </a:extLst>
            </p:cNvPr>
            <p:cNvSpPr/>
            <p:nvPr/>
          </p:nvSpPr>
          <p:spPr>
            <a:xfrm>
              <a:off x="2175146"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734;p54">
              <a:extLst>
                <a:ext uri="{FF2B5EF4-FFF2-40B4-BE49-F238E27FC236}">
                  <a16:creationId xmlns:a16="http://schemas.microsoft.com/office/drawing/2014/main" id="{44EAE5F3-A524-4DEB-A3DF-B7715DF60707}"/>
                </a:ext>
              </a:extLst>
            </p:cNvPr>
            <p:cNvSpPr/>
            <p:nvPr/>
          </p:nvSpPr>
          <p:spPr>
            <a:xfrm>
              <a:off x="3040751"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735;p54">
              <a:extLst>
                <a:ext uri="{FF2B5EF4-FFF2-40B4-BE49-F238E27FC236}">
                  <a16:creationId xmlns:a16="http://schemas.microsoft.com/office/drawing/2014/main" id="{FF6B14C4-FE45-4E4A-AD0D-FA067BDB21F2}"/>
                </a:ext>
              </a:extLst>
            </p:cNvPr>
            <p:cNvSpPr/>
            <p:nvPr/>
          </p:nvSpPr>
          <p:spPr>
            <a:xfrm>
              <a:off x="4028157"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736;p54">
              <a:extLst>
                <a:ext uri="{FF2B5EF4-FFF2-40B4-BE49-F238E27FC236}">
                  <a16:creationId xmlns:a16="http://schemas.microsoft.com/office/drawing/2014/main" id="{1B0339AD-A2B6-40B1-B3E4-B5988115EEE8}"/>
                </a:ext>
              </a:extLst>
            </p:cNvPr>
            <p:cNvSpPr/>
            <p:nvPr/>
          </p:nvSpPr>
          <p:spPr>
            <a:xfrm>
              <a:off x="5040827" y="4738465"/>
              <a:ext cx="102300" cy="102300"/>
            </a:xfrm>
            <a:prstGeom prst="ellipse">
              <a:avLst/>
            </a:pr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7" y="1009685"/>
            <a:ext cx="7705868" cy="3342326"/>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1002089" y="1126109"/>
            <a:ext cx="7256700" cy="3107356"/>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QUEUE</a:t>
            </a:r>
            <a:endParaRPr dirty="0"/>
          </a:p>
        </p:txBody>
      </p:sp>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תמונה 5">
            <a:extLst>
              <a:ext uri="{FF2B5EF4-FFF2-40B4-BE49-F238E27FC236}">
                <a16:creationId xmlns:a16="http://schemas.microsoft.com/office/drawing/2014/main" id="{CD7F1C91-D760-40E2-B431-F17A7DF4FFF4}"/>
              </a:ext>
            </a:extLst>
          </p:cNvPr>
          <p:cNvPicPr>
            <a:picLocks noChangeAspect="1"/>
          </p:cNvPicPr>
          <p:nvPr/>
        </p:nvPicPr>
        <p:blipFill rotWithShape="1">
          <a:blip r:embed="rId3"/>
          <a:srcRect l="4128" t="46483" r="68809" b="28588"/>
          <a:stretch/>
        </p:blipFill>
        <p:spPr>
          <a:xfrm>
            <a:off x="1640147" y="1246942"/>
            <a:ext cx="5377343" cy="2786101"/>
          </a:xfrm>
          <a:prstGeom prst="rect">
            <a:avLst/>
          </a:prstGeom>
          <a:ln w="76200">
            <a:noFill/>
          </a:ln>
          <a:effectLst>
            <a:reflection stA="46000" endPos="31000" dir="5400000" sy="-100000" algn="bl" rotWithShape="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ADDITIONAL DATA STRUCTURES</a:t>
            </a:r>
            <a:endParaRPr dirty="0"/>
          </a:p>
        </p:txBody>
      </p:sp>
      <p:sp>
        <p:nvSpPr>
          <p:cNvPr id="1165" name="Google Shape;1165;p42"/>
          <p:cNvSpPr txBox="1">
            <a:spLocks noGrp="1"/>
          </p:cNvSpPr>
          <p:nvPr>
            <p:ph type="ctrTitle" idx="2"/>
          </p:nvPr>
        </p:nvSpPr>
        <p:spPr>
          <a:xfrm>
            <a:off x="4095127" y="1137704"/>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ANN</a:t>
            </a:r>
            <a:endParaRPr dirty="0"/>
          </a:p>
        </p:txBody>
      </p:sp>
      <p:sp>
        <p:nvSpPr>
          <p:cNvPr id="1166" name="Google Shape;1166;p42"/>
          <p:cNvSpPr txBox="1">
            <a:spLocks noGrp="1"/>
          </p:cNvSpPr>
          <p:nvPr>
            <p:ph type="ctrTitle"/>
          </p:nvPr>
        </p:nvSpPr>
        <p:spPr>
          <a:xfrm>
            <a:off x="1502380" y="1278937"/>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FUTURE</a:t>
            </a:r>
            <a:endParaRPr dirty="0"/>
          </a:p>
        </p:txBody>
      </p:sp>
      <p:sp>
        <p:nvSpPr>
          <p:cNvPr id="1167" name="Google Shape;1167;p42"/>
          <p:cNvSpPr txBox="1">
            <a:spLocks noGrp="1"/>
          </p:cNvSpPr>
          <p:nvPr>
            <p:ph type="subTitle" idx="1"/>
          </p:nvPr>
        </p:nvSpPr>
        <p:spPr>
          <a:xfrm>
            <a:off x="823082" y="1755900"/>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rPr>
              <a:t>A pointer to an item, and a </a:t>
            </a:r>
            <a:r>
              <a:rPr lang="en-US" dirty="0" err="1">
                <a:solidFill>
                  <a:schemeClr val="bg1"/>
                </a:solidFill>
              </a:rPr>
              <a:t>boolean</a:t>
            </a:r>
            <a:r>
              <a:rPr lang="en-US" dirty="0">
                <a:solidFill>
                  <a:schemeClr val="bg1"/>
                </a:solidFill>
              </a:rPr>
              <a:t> flag that notes if the future operation is done.</a:t>
            </a: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a:t>
            </a:r>
            <a:r>
              <a:rPr lang="en" dirty="0"/>
              <a:t> Batch Request and a pointer to the old head and a pointer to the old tail.</a:t>
            </a:r>
            <a:endParaRPr dirty="0"/>
          </a:p>
        </p:txBody>
      </p:sp>
      <p:sp>
        <p:nvSpPr>
          <p:cNvPr id="1169" name="Google Shape;1169;p42"/>
          <p:cNvSpPr txBox="1">
            <a:spLocks noGrp="1"/>
          </p:cNvSpPr>
          <p:nvPr>
            <p:ph type="ctrTitle" idx="4"/>
          </p:nvPr>
        </p:nvSpPr>
        <p:spPr>
          <a:xfrm>
            <a:off x="5618639" y="125377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THREAD DATA</a:t>
            </a:r>
            <a:endParaRPr dirty="0"/>
          </a:p>
        </p:txBody>
      </p:sp>
      <p:sp>
        <p:nvSpPr>
          <p:cNvPr id="1170" name="Google Shape;1170;p42"/>
          <p:cNvSpPr txBox="1">
            <a:spLocks noGrp="1"/>
          </p:cNvSpPr>
          <p:nvPr>
            <p:ph type="subTitle" idx="5"/>
          </p:nvPr>
        </p:nvSpPr>
        <p:spPr>
          <a:xfrm>
            <a:off x="5984278" y="1624572"/>
            <a:ext cx="3075341"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Non thread-safe queue, for future operations, pointers to enqueue Head and Tail, and unsigned integers noting enqueue/dequeue/excess dequeue, numbers. As well as warning flag and hazard pointer to node/ann.</a:t>
            </a:r>
            <a:endParaRPr dirty="0"/>
          </a:p>
        </p:txBody>
      </p:sp>
      <p:sp>
        <p:nvSpPr>
          <p:cNvPr id="1171" name="Google Shape;1171;p42"/>
          <p:cNvSpPr txBox="1">
            <a:spLocks noGrp="1"/>
          </p:cNvSpPr>
          <p:nvPr>
            <p:ph type="ctrTitle" idx="7"/>
          </p:nvPr>
        </p:nvSpPr>
        <p:spPr>
          <a:xfrm>
            <a:off x="1600110" y="29755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FUTURE OP</a:t>
            </a:r>
            <a:endParaRPr dirty="0"/>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rPr>
              <a:t>Enum type that notes if operation is Enqueue or Dequeue, and a pointer to a Future.</a:t>
            </a:r>
          </a:p>
        </p:txBody>
      </p:sp>
      <p:sp>
        <p:nvSpPr>
          <p:cNvPr id="1173" name="Google Shape;1173;p42"/>
          <p:cNvSpPr txBox="1">
            <a:spLocks noGrp="1"/>
          </p:cNvSpPr>
          <p:nvPr>
            <p:ph type="ctrTitle" idx="9"/>
          </p:nvPr>
        </p:nvSpPr>
        <p:spPr>
          <a:xfrm>
            <a:off x="4241825" y="3104934"/>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PTRCNT</a:t>
            </a:r>
            <a:endParaRPr dirty="0"/>
          </a:p>
        </p:txBody>
      </p:sp>
      <p:sp>
        <p:nvSpPr>
          <p:cNvPr id="1174" name="Google Shape;1174;p42"/>
          <p:cNvSpPr txBox="1">
            <a:spLocks noGrp="1"/>
          </p:cNvSpPr>
          <p:nvPr>
            <p:ph type="subTitle" idx="13"/>
          </p:nvPr>
        </p:nvSpPr>
        <p:spPr>
          <a:xfrm>
            <a:off x="3659060" y="3502295"/>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a:t>
            </a:r>
            <a:r>
              <a:rPr lang="en" dirty="0"/>
              <a:t> pointer to a node, and unsigned integer for a counter.</a:t>
            </a:r>
            <a:endParaRPr dirty="0"/>
          </a:p>
        </p:txBody>
      </p:sp>
      <p:sp>
        <p:nvSpPr>
          <p:cNvPr id="1175" name="Google Shape;1175;p42"/>
          <p:cNvSpPr txBox="1">
            <a:spLocks noGrp="1"/>
          </p:cNvSpPr>
          <p:nvPr>
            <p:ph type="ctrTitle" idx="14"/>
          </p:nvPr>
        </p:nvSpPr>
        <p:spPr>
          <a:xfrm>
            <a:off x="7361862" y="2967662"/>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BATCH REQUEST</a:t>
            </a:r>
            <a:endParaRPr dirty="0"/>
          </a:p>
        </p:txBody>
      </p:sp>
      <p:sp>
        <p:nvSpPr>
          <p:cNvPr id="1176" name="Google Shape;1176;p42"/>
          <p:cNvSpPr txBox="1">
            <a:spLocks noGrp="1"/>
          </p:cNvSpPr>
          <p:nvPr>
            <p:ph type="subTitle" idx="15"/>
          </p:nvPr>
        </p:nvSpPr>
        <p:spPr>
          <a:xfrm>
            <a:off x="6123125" y="3334734"/>
            <a:ext cx="2936495"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Pointers to first enqueue and last enqueue, and unsigned integers noting enqueue/dequeue/excess dequeue, numbers</a:t>
            </a:r>
            <a:endParaRPr dirty="0"/>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96056" y="2943727"/>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91896" y="1159087"/>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flipV="1">
            <a:off x="4776663" y="1366837"/>
            <a:ext cx="2415233" cy="1846197"/>
          </a:xfrm>
          <a:prstGeom prst="bentConnector3">
            <a:avLst>
              <a:gd name="adj1" fmla="val 50000"/>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567771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METHODS</a:t>
            </a:r>
            <a:endParaRPr dirty="0"/>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340109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5429458"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 name="Google Shape;1110;p38"/>
          <p:cNvSpPr txBox="1">
            <a:spLocks noGrp="1"/>
          </p:cNvSpPr>
          <p:nvPr>
            <p:ph type="ctrTitle" idx="4294967295"/>
          </p:nvPr>
        </p:nvSpPr>
        <p:spPr>
          <a:xfrm>
            <a:off x="9079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2"/>
                </a:solidFill>
              </a:rPr>
              <a:t>ENQUEUE</a:t>
            </a:r>
            <a:endParaRPr sz="2400" dirty="0">
              <a:solidFill>
                <a:schemeClr val="accent2"/>
              </a:solidFill>
            </a:endParaRPr>
          </a:p>
        </p:txBody>
      </p:sp>
      <p:sp>
        <p:nvSpPr>
          <p:cNvPr id="1111" name="Google Shape;1111;p38"/>
          <p:cNvSpPr txBox="1">
            <a:spLocks noGrp="1"/>
          </p:cNvSpPr>
          <p:nvPr>
            <p:ph type="ctrTitle" idx="4294967295"/>
          </p:nvPr>
        </p:nvSpPr>
        <p:spPr>
          <a:xfrm>
            <a:off x="2944637" y="2141317"/>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1"/>
                </a:solidFill>
              </a:rPr>
              <a:t>DEQUEUE</a:t>
            </a:r>
            <a:endParaRPr sz="2400" dirty="0">
              <a:solidFill>
                <a:schemeClr val="accent1"/>
              </a:solidFill>
            </a:endParaRPr>
          </a:p>
        </p:txBody>
      </p:sp>
      <p:sp>
        <p:nvSpPr>
          <p:cNvPr id="1112" name="Google Shape;1112;p38"/>
          <p:cNvSpPr txBox="1">
            <a:spLocks noGrp="1"/>
          </p:cNvSpPr>
          <p:nvPr>
            <p:ph type="ctrTitle" idx="4294967295"/>
          </p:nvPr>
        </p:nvSpPr>
        <p:spPr>
          <a:xfrm>
            <a:off x="4344196" y="3453833"/>
            <a:ext cx="2543999"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3"/>
                </a:solidFill>
              </a:rPr>
              <a:t>FUTURE</a:t>
            </a:r>
            <a:br>
              <a:rPr lang="en" sz="2400" dirty="0">
                <a:solidFill>
                  <a:schemeClr val="accent3"/>
                </a:solidFill>
              </a:rPr>
            </a:br>
            <a:r>
              <a:rPr lang="en" sz="2400" dirty="0">
                <a:solidFill>
                  <a:schemeClr val="accent3"/>
                </a:solidFill>
              </a:rPr>
              <a:t>ENQUEUE/DEQUEUE</a:t>
            </a:r>
            <a:endParaRPr sz="2400" dirty="0">
              <a:solidFill>
                <a:schemeClr val="accent3"/>
              </a:solidFill>
            </a:endParaRPr>
          </a:p>
        </p:txBody>
      </p:sp>
      <p:sp>
        <p:nvSpPr>
          <p:cNvPr id="1113" name="Google Shape;1113;p38"/>
          <p:cNvSpPr txBox="1">
            <a:spLocks noGrp="1"/>
          </p:cNvSpPr>
          <p:nvPr>
            <p:ph type="ctrTitle" idx="4294967295"/>
          </p:nvPr>
        </p:nvSpPr>
        <p:spPr>
          <a:xfrm>
            <a:off x="7018149" y="2113408"/>
            <a:ext cx="1397105"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4"/>
                </a:solidFill>
              </a:rPr>
              <a:t>EVALUATE</a:t>
            </a:r>
            <a:endParaRPr sz="2400" dirty="0">
              <a:solidFill>
                <a:schemeClr val="accent4"/>
              </a:solidFill>
            </a:endParaRPr>
          </a:p>
        </p:txBody>
      </p:sp>
    </p:spTree>
    <p:extLst>
      <p:ext uri="{BB962C8B-B14F-4D97-AF65-F5344CB8AC3E}">
        <p14:creationId xmlns:p14="http://schemas.microsoft.com/office/powerpoint/2010/main" val="3535186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13996" y="2365575"/>
            <a:ext cx="7105474"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If the queue of future operations is empty (no future operations), we call to </a:t>
            </a:r>
            <a:r>
              <a:rPr lang="en-US" dirty="0" err="1"/>
              <a:t>EnqueueToShared</a:t>
            </a:r>
            <a:r>
              <a:rPr lang="en-US" dirty="0"/>
              <a:t>, which enqueue the item to the shared queue, using CAS. </a:t>
            </a:r>
          </a:p>
          <a:p>
            <a:pPr marL="0" lvl="0" indent="0" algn="l" rtl="0">
              <a:spcBef>
                <a:spcPts val="0"/>
              </a:spcBef>
              <a:spcAft>
                <a:spcPts val="0"/>
              </a:spcAft>
              <a:buNone/>
            </a:pPr>
            <a:r>
              <a:rPr lang="en-US" dirty="0"/>
              <a:t>Otherwise, we evaluate the </a:t>
            </a:r>
            <a:r>
              <a:rPr lang="en-US" dirty="0" err="1"/>
              <a:t>futureEnqueue</a:t>
            </a:r>
            <a:r>
              <a:rPr lang="en-US" dirty="0"/>
              <a:t> of this item.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ENQUEUE</a:t>
            </a:r>
            <a:endParaRPr dirty="0"/>
          </a:p>
        </p:txBody>
      </p:sp>
      <p:pic>
        <p:nvPicPr>
          <p:cNvPr id="4" name="תמונה 3">
            <a:extLst>
              <a:ext uri="{FF2B5EF4-FFF2-40B4-BE49-F238E27FC236}">
                <a16:creationId xmlns:a16="http://schemas.microsoft.com/office/drawing/2014/main" id="{475E8F0E-52E3-47A8-B169-A70EE720844F}"/>
              </a:ext>
            </a:extLst>
          </p:cNvPr>
          <p:cNvPicPr>
            <a:picLocks noChangeAspect="1"/>
          </p:cNvPicPr>
          <p:nvPr/>
        </p:nvPicPr>
        <p:blipFill rotWithShape="1">
          <a:blip r:embed="rId3"/>
          <a:srcRect l="5779" t="64825" r="51468" b="20897"/>
          <a:stretch/>
        </p:blipFill>
        <p:spPr>
          <a:xfrm>
            <a:off x="618824" y="948571"/>
            <a:ext cx="6429493" cy="1207857"/>
          </a:xfrm>
          <a:prstGeom prst="rect">
            <a:avLst/>
          </a:prstGeom>
        </p:spPr>
      </p:pic>
    </p:spTree>
    <p:extLst>
      <p:ext uri="{BB962C8B-B14F-4D97-AF65-F5344CB8AC3E}">
        <p14:creationId xmlns:p14="http://schemas.microsoft.com/office/powerpoint/2010/main" val="1931327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18824" y="2571750"/>
            <a:ext cx="735071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Dequeue is quite similar to enqueue. We would dequeue from the shared queue if future operation queue (of the thread) is empty. </a:t>
            </a:r>
          </a:p>
          <a:p>
            <a:pPr marL="0" lvl="0" indent="0" algn="l" rtl="0">
              <a:spcBef>
                <a:spcPts val="0"/>
              </a:spcBef>
              <a:spcAft>
                <a:spcPts val="0"/>
              </a:spcAft>
              <a:buNone/>
            </a:pPr>
            <a:r>
              <a:rPr lang="en-US" dirty="0"/>
              <a:t>Otherwise, we evaluate the </a:t>
            </a:r>
            <a:r>
              <a:rPr lang="en-US" dirty="0" err="1"/>
              <a:t>futureDequeue</a:t>
            </a:r>
            <a:r>
              <a:rPr lang="en-US" dirty="0"/>
              <a:t> of this dequeue.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DEQUEUE</a:t>
            </a:r>
            <a:endParaRPr dirty="0"/>
          </a:p>
        </p:txBody>
      </p:sp>
      <p:pic>
        <p:nvPicPr>
          <p:cNvPr id="4" name="תמונה 3">
            <a:extLst>
              <a:ext uri="{FF2B5EF4-FFF2-40B4-BE49-F238E27FC236}">
                <a16:creationId xmlns:a16="http://schemas.microsoft.com/office/drawing/2014/main" id="{1E8DBC77-8FFF-409A-94DD-CC62F3EDC148}"/>
              </a:ext>
            </a:extLst>
          </p:cNvPr>
          <p:cNvPicPr>
            <a:picLocks noChangeAspect="1"/>
          </p:cNvPicPr>
          <p:nvPr/>
        </p:nvPicPr>
        <p:blipFill rotWithShape="1">
          <a:blip r:embed="rId3"/>
          <a:srcRect l="5963" t="58879" r="53669" b="26932"/>
          <a:stretch/>
        </p:blipFill>
        <p:spPr>
          <a:xfrm>
            <a:off x="618824" y="1011442"/>
            <a:ext cx="7286464" cy="1440732"/>
          </a:xfrm>
          <a:prstGeom prst="rect">
            <a:avLst/>
          </a:prstGeom>
        </p:spPr>
      </p:pic>
    </p:spTree>
    <p:extLst>
      <p:ext uri="{BB962C8B-B14F-4D97-AF65-F5344CB8AC3E}">
        <p14:creationId xmlns:p14="http://schemas.microsoft.com/office/powerpoint/2010/main" val="3154083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340047" y="3017570"/>
            <a:ext cx="802183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Future enqueue and future dequeue are similar to each other, except that enqueue adds the item to a list of item for enqueue, and dequeue calculate the excess dequeue num, using lemma proved at the article.</a:t>
            </a:r>
          </a:p>
          <a:p>
            <a:pPr marL="0" lvl="0" indent="0" algn="l" rtl="0">
              <a:spcBef>
                <a:spcPts val="0"/>
              </a:spcBef>
              <a:spcAft>
                <a:spcPts val="0"/>
              </a:spcAft>
              <a:buNone/>
            </a:pPr>
            <a:r>
              <a:rPr lang="en-US" dirty="0">
                <a:solidFill>
                  <a:schemeClr val="bg1"/>
                </a:solidFill>
              </a:rPr>
              <a:t>Both return a Future returned from calling </a:t>
            </a:r>
            <a:r>
              <a:rPr lang="en-US" dirty="0" err="1">
                <a:solidFill>
                  <a:schemeClr val="bg1"/>
                </a:solidFill>
              </a:rPr>
              <a:t>RecordOpGetFuture</a:t>
            </a:r>
            <a:r>
              <a:rPr lang="en-US" dirty="0">
                <a:solidFill>
                  <a:schemeClr val="bg1"/>
                </a:solidFill>
              </a:rPr>
              <a:t> function, which creates new Future and pushes the compatible future operation to the operation queue of the thread.</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FUTURE</a:t>
            </a:r>
            <a:endParaRPr dirty="0"/>
          </a:p>
        </p:txBody>
      </p:sp>
      <p:pic>
        <p:nvPicPr>
          <p:cNvPr id="3" name="תמונה 2">
            <a:extLst>
              <a:ext uri="{FF2B5EF4-FFF2-40B4-BE49-F238E27FC236}">
                <a16:creationId xmlns:a16="http://schemas.microsoft.com/office/drawing/2014/main" id="{DDFC1001-83A6-4BD6-9515-5AF8E162C6E3}"/>
              </a:ext>
            </a:extLst>
          </p:cNvPr>
          <p:cNvPicPr>
            <a:picLocks noChangeAspect="1"/>
          </p:cNvPicPr>
          <p:nvPr/>
        </p:nvPicPr>
        <p:blipFill rotWithShape="1">
          <a:blip r:embed="rId3"/>
          <a:srcRect l="5646" t="41917" r="55596" b="46177"/>
          <a:stretch/>
        </p:blipFill>
        <p:spPr>
          <a:xfrm>
            <a:off x="491058" y="912949"/>
            <a:ext cx="5968465" cy="1031327"/>
          </a:xfrm>
          <a:prstGeom prst="rect">
            <a:avLst/>
          </a:prstGeom>
        </p:spPr>
      </p:pic>
      <p:pic>
        <p:nvPicPr>
          <p:cNvPr id="6" name="תמונה 5">
            <a:extLst>
              <a:ext uri="{FF2B5EF4-FFF2-40B4-BE49-F238E27FC236}">
                <a16:creationId xmlns:a16="http://schemas.microsoft.com/office/drawing/2014/main" id="{0E6AEF92-466C-4A3F-A0B7-AC463659377E}"/>
              </a:ext>
            </a:extLst>
          </p:cNvPr>
          <p:cNvPicPr>
            <a:picLocks noChangeAspect="1"/>
          </p:cNvPicPr>
          <p:nvPr/>
        </p:nvPicPr>
        <p:blipFill rotWithShape="1">
          <a:blip r:embed="rId4"/>
          <a:srcRect l="6639" t="48767" r="24404" b="37800"/>
          <a:stretch/>
        </p:blipFill>
        <p:spPr>
          <a:xfrm>
            <a:off x="491058" y="2029088"/>
            <a:ext cx="7719817" cy="968685"/>
          </a:xfrm>
          <a:prstGeom prst="rect">
            <a:avLst/>
          </a:prstGeom>
        </p:spPr>
      </p:pic>
    </p:spTree>
    <p:extLst>
      <p:ext uri="{BB962C8B-B14F-4D97-AF65-F5344CB8AC3E}">
        <p14:creationId xmlns:p14="http://schemas.microsoft.com/office/powerpoint/2010/main" val="1155775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21452" y="2471082"/>
            <a:ext cx="7229446" cy="968684"/>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dirty="0">
                <a:solidFill>
                  <a:schemeClr val="bg1"/>
                </a:solidFill>
              </a:rPr>
              <a:t>Evaluate method receives a future operation and makes sure it will execute only if this future operation was submitted by the same thread that evaluated it.</a:t>
            </a:r>
          </a:p>
          <a:p>
            <a:pPr marL="0" lvl="0" indent="0" algn="l" rtl="0">
              <a:spcBef>
                <a:spcPts val="0"/>
              </a:spcBef>
              <a:spcAft>
                <a:spcPts val="0"/>
              </a:spcAft>
              <a:buNone/>
            </a:pPr>
            <a:r>
              <a:rPr lang="en-US" dirty="0">
                <a:solidFill>
                  <a:schemeClr val="bg1"/>
                </a:solidFill>
              </a:rPr>
              <a:t>When calling evaluate with a future to be execute, it will execute all the thread’s (who calls it) future operations that weren’t executed yet,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EVALUATE</a:t>
            </a:r>
            <a:endParaRPr dirty="0"/>
          </a:p>
        </p:txBody>
      </p:sp>
      <p:pic>
        <p:nvPicPr>
          <p:cNvPr id="4" name="תמונה 3">
            <a:extLst>
              <a:ext uri="{FF2B5EF4-FFF2-40B4-BE49-F238E27FC236}">
                <a16:creationId xmlns:a16="http://schemas.microsoft.com/office/drawing/2014/main" id="{3FAFE7A5-291D-4E36-ACDF-2CC7F3D84248}"/>
              </a:ext>
            </a:extLst>
          </p:cNvPr>
          <p:cNvPicPr>
            <a:picLocks noChangeAspect="1"/>
          </p:cNvPicPr>
          <p:nvPr/>
        </p:nvPicPr>
        <p:blipFill rotWithShape="1">
          <a:blip r:embed="rId3"/>
          <a:srcRect l="5871" t="50000" r="57615" b="35576"/>
          <a:stretch/>
        </p:blipFill>
        <p:spPr>
          <a:xfrm>
            <a:off x="721452" y="1044528"/>
            <a:ext cx="5889537" cy="1308682"/>
          </a:xfrm>
          <a:prstGeom prst="rect">
            <a:avLst/>
          </a:prstGeom>
        </p:spPr>
      </p:pic>
    </p:spTree>
    <p:extLst>
      <p:ext uri="{BB962C8B-B14F-4D97-AF65-F5344CB8AC3E}">
        <p14:creationId xmlns:p14="http://schemas.microsoft.com/office/powerpoint/2010/main" val="7076009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IS COMPILED</a:t>
            </a:r>
            <a:endParaRPr sz="3000" dirty="0"/>
          </a:p>
        </p:txBody>
      </p:sp>
      <p:sp>
        <p:nvSpPr>
          <p:cNvPr id="1255" name="Google Shape;1255;p45"/>
          <p:cNvSpPr txBox="1">
            <a:spLocks noGrp="1"/>
          </p:cNvSpPr>
          <p:nvPr>
            <p:ph type="ctrTitle" idx="2"/>
          </p:nvPr>
        </p:nvSpPr>
        <p:spPr>
          <a:xfrm>
            <a:off x="1466559" y="1901127"/>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-std=c++11</a:t>
            </a:r>
            <a:endParaRPr dirty="0"/>
          </a:p>
        </p:txBody>
      </p:sp>
      <p:sp>
        <p:nvSpPr>
          <p:cNvPr id="1256" name="Google Shape;1256;p45"/>
          <p:cNvSpPr txBox="1">
            <a:spLocks noGrp="1"/>
          </p:cNvSpPr>
          <p:nvPr>
            <p:ph type="ctrTitle"/>
          </p:nvPr>
        </p:nvSpPr>
        <p:spPr>
          <a:xfrm>
            <a:off x="-224837" y="2223477"/>
            <a:ext cx="1881301" cy="2621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g++ </a:t>
            </a:r>
            <a:endParaRPr dirty="0"/>
          </a:p>
        </p:txBody>
      </p:sp>
      <p:sp>
        <p:nvSpPr>
          <p:cNvPr id="1257" name="Google Shape;1257;p45"/>
          <p:cNvSpPr txBox="1">
            <a:spLocks noGrp="1"/>
          </p:cNvSpPr>
          <p:nvPr>
            <p:ph type="subTitle" idx="1"/>
          </p:nvPr>
        </p:nvSpPr>
        <p:spPr>
          <a:xfrm>
            <a:off x="1479531" y="2993422"/>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Since we used c++11</a:t>
            </a:r>
            <a:endParaRPr dirty="0"/>
          </a:p>
        </p:txBody>
      </p:sp>
      <p:sp>
        <p:nvSpPr>
          <p:cNvPr id="1258" name="Google Shape;1258;p45"/>
          <p:cNvSpPr txBox="1">
            <a:spLocks noGrp="1"/>
          </p:cNvSpPr>
          <p:nvPr>
            <p:ph type="subTitle" idx="3"/>
          </p:nvPr>
        </p:nvSpPr>
        <p:spPr>
          <a:xfrm>
            <a:off x="3423246" y="2997712"/>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Enable running multithreading</a:t>
            </a:r>
            <a:endParaRPr dirty="0"/>
          </a:p>
        </p:txBody>
      </p:sp>
      <p:sp>
        <p:nvSpPr>
          <p:cNvPr id="1259" name="Google Shape;1259;p45"/>
          <p:cNvSpPr txBox="1">
            <a:spLocks noGrp="1"/>
          </p:cNvSpPr>
          <p:nvPr>
            <p:ph type="ctrTitle" idx="4"/>
          </p:nvPr>
        </p:nvSpPr>
        <p:spPr>
          <a:xfrm>
            <a:off x="6963704" y="183852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*.cpp –o ….</a:t>
            </a:r>
            <a:endParaRPr dirty="0"/>
          </a:p>
        </p:txBody>
      </p:sp>
      <p:sp>
        <p:nvSpPr>
          <p:cNvPr id="1260" name="Google Shape;1260;p45"/>
          <p:cNvSpPr txBox="1">
            <a:spLocks noGrp="1"/>
          </p:cNvSpPr>
          <p:nvPr>
            <p:ph type="subTitle" idx="5"/>
          </p:nvPr>
        </p:nvSpPr>
        <p:spPr>
          <a:xfrm>
            <a:off x="5304546" y="2993422"/>
            <a:ext cx="204421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Enable atomic operations on 16-byte data structures</a:t>
            </a:r>
            <a:endParaRPr dirty="0"/>
          </a:p>
        </p:txBody>
      </p:sp>
      <p:grpSp>
        <p:nvGrpSpPr>
          <p:cNvPr id="72" name="Google Shape;8561;p54">
            <a:extLst>
              <a:ext uri="{FF2B5EF4-FFF2-40B4-BE49-F238E27FC236}">
                <a16:creationId xmlns:a16="http://schemas.microsoft.com/office/drawing/2014/main" id="{15B3909E-E86D-45DC-BFCB-D64F30D4E35D}"/>
              </a:ext>
            </a:extLst>
          </p:cNvPr>
          <p:cNvGrpSpPr/>
          <p:nvPr/>
        </p:nvGrpSpPr>
        <p:grpSpPr>
          <a:xfrm flipV="1">
            <a:off x="575973" y="2607131"/>
            <a:ext cx="7550525" cy="312893"/>
            <a:chOff x="1464850" y="436376"/>
            <a:chExt cx="6001362" cy="222300"/>
          </a:xfrm>
        </p:grpSpPr>
        <p:sp>
          <p:nvSpPr>
            <p:cNvPr id="73" name="Google Shape;8562;p54">
              <a:extLst>
                <a:ext uri="{FF2B5EF4-FFF2-40B4-BE49-F238E27FC236}">
                  <a16:creationId xmlns:a16="http://schemas.microsoft.com/office/drawing/2014/main" id="{716A5ED0-FCF2-4B08-A078-0C3FF2CA1BD5}"/>
                </a:ext>
              </a:extLst>
            </p:cNvPr>
            <p:cNvSpPr/>
            <p:nvPr/>
          </p:nvSpPr>
          <p:spPr>
            <a:xfrm>
              <a:off x="1464850" y="436376"/>
              <a:ext cx="222300" cy="222300"/>
            </a:xfrm>
            <a:prstGeom prst="diamond">
              <a:avLst/>
            </a:prstGeom>
            <a:solidFill>
              <a:schemeClr val="accent1"/>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563;p54">
              <a:extLst>
                <a:ext uri="{FF2B5EF4-FFF2-40B4-BE49-F238E27FC236}">
                  <a16:creationId xmlns:a16="http://schemas.microsoft.com/office/drawing/2014/main" id="{918DA495-98EF-4EF0-998F-52B1DB28DA04}"/>
                </a:ext>
              </a:extLst>
            </p:cNvPr>
            <p:cNvSpPr/>
            <p:nvPr/>
          </p:nvSpPr>
          <p:spPr>
            <a:xfrm>
              <a:off x="4410215" y="436376"/>
              <a:ext cx="222300" cy="222300"/>
            </a:xfrm>
            <a:prstGeom prst="diamond">
              <a:avLst/>
            </a:prstGeom>
            <a:solidFill>
              <a:schemeClr val="accent6"/>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8564;p54">
              <a:extLst>
                <a:ext uri="{FF2B5EF4-FFF2-40B4-BE49-F238E27FC236}">
                  <a16:creationId xmlns:a16="http://schemas.microsoft.com/office/drawing/2014/main" id="{BA0F4B2A-2E5A-46BD-BBF5-DF7AD70894B7}"/>
                </a:ext>
              </a:extLst>
            </p:cNvPr>
            <p:cNvSpPr/>
            <p:nvPr/>
          </p:nvSpPr>
          <p:spPr>
            <a:xfrm>
              <a:off x="7243912" y="436376"/>
              <a:ext cx="222300" cy="222300"/>
            </a:xfrm>
            <a:prstGeom prst="diamond">
              <a:avLst/>
            </a:prstGeom>
            <a:solidFill>
              <a:schemeClr val="accent5"/>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565;p54">
              <a:extLst>
                <a:ext uri="{FF2B5EF4-FFF2-40B4-BE49-F238E27FC236}">
                  <a16:creationId xmlns:a16="http://schemas.microsoft.com/office/drawing/2014/main" id="{667FDC7D-8242-4957-ACAB-312DCF00C70C}"/>
                </a:ext>
              </a:extLst>
            </p:cNvPr>
            <p:cNvSpPr/>
            <p:nvPr/>
          </p:nvSpPr>
          <p:spPr>
            <a:xfrm>
              <a:off x="2920366" y="436376"/>
              <a:ext cx="222300" cy="222300"/>
            </a:xfrm>
            <a:prstGeom prst="diamond">
              <a:avLst/>
            </a:prstGeom>
            <a:solidFill>
              <a:schemeClr val="accent2"/>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566;p54">
              <a:extLst>
                <a:ext uri="{FF2B5EF4-FFF2-40B4-BE49-F238E27FC236}">
                  <a16:creationId xmlns:a16="http://schemas.microsoft.com/office/drawing/2014/main" id="{BDE946EB-4C8F-400A-954D-F7C780E43F54}"/>
                </a:ext>
              </a:extLst>
            </p:cNvPr>
            <p:cNvSpPr/>
            <p:nvPr/>
          </p:nvSpPr>
          <p:spPr>
            <a:xfrm>
              <a:off x="5831847" y="436376"/>
              <a:ext cx="222300" cy="222300"/>
            </a:xfrm>
            <a:prstGeom prst="diamond">
              <a:avLst/>
            </a:prstGeom>
            <a:solidFill>
              <a:schemeClr val="tx2"/>
            </a:solid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 name="Google Shape;8567;p54">
              <a:extLst>
                <a:ext uri="{FF2B5EF4-FFF2-40B4-BE49-F238E27FC236}">
                  <a16:creationId xmlns:a16="http://schemas.microsoft.com/office/drawing/2014/main" id="{AF99560D-1055-43B9-A885-7D9005E4B02D}"/>
                </a:ext>
              </a:extLst>
            </p:cNvPr>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 name="Google Shape;8568;p54">
              <a:extLst>
                <a:ext uri="{FF2B5EF4-FFF2-40B4-BE49-F238E27FC236}">
                  <a16:creationId xmlns:a16="http://schemas.microsoft.com/office/drawing/2014/main" id="{794CABB3-0B60-4582-8CD9-9F01AA1F2EB3}"/>
                </a:ext>
              </a:extLst>
            </p:cNvPr>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 name="Google Shape;8569;p54">
              <a:extLst>
                <a:ext uri="{FF2B5EF4-FFF2-40B4-BE49-F238E27FC236}">
                  <a16:creationId xmlns:a16="http://schemas.microsoft.com/office/drawing/2014/main" id="{C21F5E39-8175-4664-AFEA-774ABC402C48}"/>
                </a:ext>
              </a:extLst>
            </p:cNvPr>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 name="Google Shape;8570;p54">
              <a:extLst>
                <a:ext uri="{FF2B5EF4-FFF2-40B4-BE49-F238E27FC236}">
                  <a16:creationId xmlns:a16="http://schemas.microsoft.com/office/drawing/2014/main" id="{A8D90B98-F91C-4AE4-8E36-AF08DFD58491}"/>
                </a:ext>
              </a:extLst>
            </p:cNvPr>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sp>
        <p:nvSpPr>
          <p:cNvPr id="84" name="Google Shape;1255;p45">
            <a:extLst>
              <a:ext uri="{FF2B5EF4-FFF2-40B4-BE49-F238E27FC236}">
                <a16:creationId xmlns:a16="http://schemas.microsoft.com/office/drawing/2014/main" id="{8FC055C5-9C0A-4980-83CF-47DDBF9C3E82}"/>
              </a:ext>
            </a:extLst>
          </p:cNvPr>
          <p:cNvSpPr txBox="1">
            <a:spLocks/>
          </p:cNvSpPr>
          <p:nvPr/>
        </p:nvSpPr>
        <p:spPr>
          <a:xfrm>
            <a:off x="3423246" y="1879628"/>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a:t>
            </a:r>
            <a:r>
              <a:rPr lang="en-US" dirty="0" err="1"/>
              <a:t>pthread</a:t>
            </a:r>
            <a:endParaRPr lang="en-US" dirty="0"/>
          </a:p>
        </p:txBody>
      </p:sp>
      <p:sp>
        <p:nvSpPr>
          <p:cNvPr id="85" name="Google Shape;1255;p45">
            <a:extLst>
              <a:ext uri="{FF2B5EF4-FFF2-40B4-BE49-F238E27FC236}">
                <a16:creationId xmlns:a16="http://schemas.microsoft.com/office/drawing/2014/main" id="{7B3508B6-2372-4CF2-9284-64A72F62C0F1}"/>
              </a:ext>
            </a:extLst>
          </p:cNvPr>
          <p:cNvSpPr txBox="1">
            <a:spLocks/>
          </p:cNvSpPr>
          <p:nvPr/>
        </p:nvSpPr>
        <p:spPr>
          <a:xfrm>
            <a:off x="5193475" y="1875338"/>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-march=native</a:t>
            </a:r>
          </a:p>
        </p:txBody>
      </p:sp>
    </p:spTree>
    <p:extLst>
      <p:ext uri="{BB962C8B-B14F-4D97-AF65-F5344CB8AC3E}">
        <p14:creationId xmlns:p14="http://schemas.microsoft.com/office/powerpoint/2010/main" val="738528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LIBRARIES WE USED</a:t>
            </a:r>
            <a:endParaRPr sz="3000" dirty="0"/>
          </a:p>
        </p:txBody>
      </p:sp>
      <p:sp>
        <p:nvSpPr>
          <p:cNvPr id="1257" name="Google Shape;1257;p45"/>
          <p:cNvSpPr txBox="1">
            <a:spLocks noGrp="1"/>
          </p:cNvSpPr>
          <p:nvPr>
            <p:ph type="subTitle" idx="1"/>
          </p:nvPr>
        </p:nvSpPr>
        <p:spPr>
          <a:xfrm>
            <a:off x="425185" y="2488071"/>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For using atomic operations, adding memory fences and comiler fences</a:t>
            </a:r>
            <a:endParaRPr dirty="0"/>
          </a:p>
        </p:txBody>
      </p:sp>
      <p:sp>
        <p:nvSpPr>
          <p:cNvPr id="1260" name="Google Shape;1260;p45"/>
          <p:cNvSpPr txBox="1">
            <a:spLocks noGrp="1"/>
          </p:cNvSpPr>
          <p:nvPr>
            <p:ph type="subTitle" idx="5"/>
          </p:nvPr>
        </p:nvSpPr>
        <p:spPr>
          <a:xfrm>
            <a:off x="5252252" y="2685168"/>
            <a:ext cx="1795757" cy="12006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Using non-thread-safe queue for thread data and thread memory</a:t>
            </a:r>
            <a:endParaRPr dirty="0"/>
          </a:p>
        </p:txBody>
      </p:sp>
      <p:sp>
        <p:nvSpPr>
          <p:cNvPr id="32" name="Google Shape;1257;p45">
            <a:extLst>
              <a:ext uri="{FF2B5EF4-FFF2-40B4-BE49-F238E27FC236}">
                <a16:creationId xmlns:a16="http://schemas.microsoft.com/office/drawing/2014/main" id="{8285EB20-4A62-4A3A-8CE0-453E6B34A7DA}"/>
              </a:ext>
            </a:extLst>
          </p:cNvPr>
          <p:cNvSpPr txBox="1">
            <a:spLocks/>
          </p:cNvSpPr>
          <p:nvPr/>
        </p:nvSpPr>
        <p:spPr>
          <a:xfrm>
            <a:off x="2035626" y="2634403"/>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For allocating memory by user</a:t>
            </a:r>
          </a:p>
        </p:txBody>
      </p:sp>
      <p:sp>
        <p:nvSpPr>
          <p:cNvPr id="6" name="Google Shape;1257;p45">
            <a:extLst>
              <a:ext uri="{FF2B5EF4-FFF2-40B4-BE49-F238E27FC236}">
                <a16:creationId xmlns:a16="http://schemas.microsoft.com/office/drawing/2014/main" id="{6680587F-EC13-4FF8-BBC4-15F9E35A0B53}"/>
              </a:ext>
            </a:extLst>
          </p:cNvPr>
          <p:cNvSpPr txBox="1">
            <a:spLocks/>
          </p:cNvSpPr>
          <p:nvPr/>
        </p:nvSpPr>
        <p:spPr>
          <a:xfrm>
            <a:off x="3567501" y="2505610"/>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For testing and debugging purposes</a:t>
            </a:r>
          </a:p>
        </p:txBody>
      </p:sp>
      <p:sp>
        <p:nvSpPr>
          <p:cNvPr id="1256" name="Google Shape;1256;p45"/>
          <p:cNvSpPr txBox="1">
            <a:spLocks noGrp="1"/>
          </p:cNvSpPr>
          <p:nvPr>
            <p:ph type="ctrTitle"/>
          </p:nvPr>
        </p:nvSpPr>
        <p:spPr>
          <a:xfrm>
            <a:off x="570673" y="2374541"/>
            <a:ext cx="1881301" cy="2621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atomic</a:t>
            </a:r>
            <a:endParaRPr dirty="0"/>
          </a:p>
        </p:txBody>
      </p:sp>
      <p:sp>
        <p:nvSpPr>
          <p:cNvPr id="84" name="Google Shape;1255;p45">
            <a:extLst>
              <a:ext uri="{FF2B5EF4-FFF2-40B4-BE49-F238E27FC236}">
                <a16:creationId xmlns:a16="http://schemas.microsoft.com/office/drawing/2014/main" id="{8FC055C5-9C0A-4980-83CF-47DDBF9C3E82}"/>
              </a:ext>
            </a:extLst>
          </p:cNvPr>
          <p:cNvSpPr txBox="1">
            <a:spLocks/>
          </p:cNvSpPr>
          <p:nvPr/>
        </p:nvSpPr>
        <p:spPr>
          <a:xfrm>
            <a:off x="2079349" y="1000734"/>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memory</a:t>
            </a:r>
          </a:p>
        </p:txBody>
      </p:sp>
      <p:sp>
        <p:nvSpPr>
          <p:cNvPr id="85" name="Google Shape;1255;p45">
            <a:extLst>
              <a:ext uri="{FF2B5EF4-FFF2-40B4-BE49-F238E27FC236}">
                <a16:creationId xmlns:a16="http://schemas.microsoft.com/office/drawing/2014/main" id="{7B3508B6-2372-4CF2-9284-64A72F62C0F1}"/>
              </a:ext>
            </a:extLst>
          </p:cNvPr>
          <p:cNvSpPr txBox="1">
            <a:spLocks/>
          </p:cNvSpPr>
          <p:nvPr/>
        </p:nvSpPr>
        <p:spPr>
          <a:xfrm>
            <a:off x="3504471" y="2000368"/>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iostream</a:t>
            </a:r>
          </a:p>
        </p:txBody>
      </p:sp>
      <p:sp>
        <p:nvSpPr>
          <p:cNvPr id="1255" name="Google Shape;1255;p45"/>
          <p:cNvSpPr txBox="1">
            <a:spLocks noGrp="1"/>
          </p:cNvSpPr>
          <p:nvPr>
            <p:ph type="ctrTitle" idx="2"/>
          </p:nvPr>
        </p:nvSpPr>
        <p:spPr>
          <a:xfrm>
            <a:off x="4943761" y="1010138"/>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queue</a:t>
            </a:r>
            <a:endParaRPr dirty="0"/>
          </a:p>
        </p:txBody>
      </p:sp>
      <p:grpSp>
        <p:nvGrpSpPr>
          <p:cNvPr id="52" name="Google Shape;10345;p59">
            <a:extLst>
              <a:ext uri="{FF2B5EF4-FFF2-40B4-BE49-F238E27FC236}">
                <a16:creationId xmlns:a16="http://schemas.microsoft.com/office/drawing/2014/main" id="{B7FA5DB0-E56C-4CD7-93DD-3EE5FD8C1A68}"/>
              </a:ext>
            </a:extLst>
          </p:cNvPr>
          <p:cNvGrpSpPr/>
          <p:nvPr/>
        </p:nvGrpSpPr>
        <p:grpSpPr>
          <a:xfrm>
            <a:off x="1164910" y="3978621"/>
            <a:ext cx="379489" cy="366046"/>
            <a:chOff x="1284212" y="1963766"/>
            <a:chExt cx="379489" cy="366046"/>
          </a:xfrm>
        </p:grpSpPr>
        <p:sp>
          <p:nvSpPr>
            <p:cNvPr id="53" name="Google Shape;10346;p59">
              <a:extLst>
                <a:ext uri="{FF2B5EF4-FFF2-40B4-BE49-F238E27FC236}">
                  <a16:creationId xmlns:a16="http://schemas.microsoft.com/office/drawing/2014/main" id="{9093CCCB-0617-49BE-93CD-106DDB2F5377}"/>
                </a:ext>
              </a:extLst>
            </p:cNvPr>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347;p59">
              <a:extLst>
                <a:ext uri="{FF2B5EF4-FFF2-40B4-BE49-F238E27FC236}">
                  <a16:creationId xmlns:a16="http://schemas.microsoft.com/office/drawing/2014/main" id="{035FE323-9624-442F-A8CC-48FAD6B36FAE}"/>
                </a:ext>
              </a:extLst>
            </p:cNvPr>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12075;p61">
            <a:extLst>
              <a:ext uri="{FF2B5EF4-FFF2-40B4-BE49-F238E27FC236}">
                <a16:creationId xmlns:a16="http://schemas.microsoft.com/office/drawing/2014/main" id="{8C9082CC-B233-4C89-9244-4A6798DD64B9}"/>
              </a:ext>
            </a:extLst>
          </p:cNvPr>
          <p:cNvGrpSpPr/>
          <p:nvPr/>
        </p:nvGrpSpPr>
        <p:grpSpPr>
          <a:xfrm>
            <a:off x="2852968" y="3978621"/>
            <a:ext cx="322914" cy="348543"/>
            <a:chOff x="2662884" y="1513044"/>
            <a:chExt cx="322914" cy="348543"/>
          </a:xfrm>
        </p:grpSpPr>
        <p:sp>
          <p:nvSpPr>
            <p:cNvPr id="56" name="Google Shape;12076;p61">
              <a:extLst>
                <a:ext uri="{FF2B5EF4-FFF2-40B4-BE49-F238E27FC236}">
                  <a16:creationId xmlns:a16="http://schemas.microsoft.com/office/drawing/2014/main" id="{8E09EA59-184A-4888-8B9A-261F4F57C3DF}"/>
                </a:ext>
              </a:extLst>
            </p:cNvPr>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077;p61">
              <a:extLst>
                <a:ext uri="{FF2B5EF4-FFF2-40B4-BE49-F238E27FC236}">
                  <a16:creationId xmlns:a16="http://schemas.microsoft.com/office/drawing/2014/main" id="{65B96F39-4F13-4656-840F-95AF11701005}"/>
                </a:ext>
              </a:extLst>
            </p:cNvPr>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078;p61">
              <a:extLst>
                <a:ext uri="{FF2B5EF4-FFF2-40B4-BE49-F238E27FC236}">
                  <a16:creationId xmlns:a16="http://schemas.microsoft.com/office/drawing/2014/main" id="{0F7F5E29-8491-4482-A515-D543CED5BC1F}"/>
                </a:ext>
              </a:extLst>
            </p:cNvPr>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079;p61">
              <a:extLst>
                <a:ext uri="{FF2B5EF4-FFF2-40B4-BE49-F238E27FC236}">
                  <a16:creationId xmlns:a16="http://schemas.microsoft.com/office/drawing/2014/main" id="{1A325CC1-227E-40C4-8532-29EB2AFC2DA7}"/>
                </a:ext>
              </a:extLst>
            </p:cNvPr>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080;p61">
              <a:extLst>
                <a:ext uri="{FF2B5EF4-FFF2-40B4-BE49-F238E27FC236}">
                  <a16:creationId xmlns:a16="http://schemas.microsoft.com/office/drawing/2014/main" id="{9451CA81-D89A-4AA8-BD4F-C9D9A198E4C5}"/>
                </a:ext>
              </a:extLst>
            </p:cNvPr>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081;p61">
              <a:extLst>
                <a:ext uri="{FF2B5EF4-FFF2-40B4-BE49-F238E27FC236}">
                  <a16:creationId xmlns:a16="http://schemas.microsoft.com/office/drawing/2014/main" id="{27582E06-B0FB-4F10-B6F5-77A27E430632}"/>
                </a:ext>
              </a:extLst>
            </p:cNvPr>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082;p61">
              <a:extLst>
                <a:ext uri="{FF2B5EF4-FFF2-40B4-BE49-F238E27FC236}">
                  <a16:creationId xmlns:a16="http://schemas.microsoft.com/office/drawing/2014/main" id="{5DC11DEB-E792-412B-929E-C87B2C89B853}"/>
                </a:ext>
              </a:extLst>
            </p:cNvPr>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083;p61">
              <a:extLst>
                <a:ext uri="{FF2B5EF4-FFF2-40B4-BE49-F238E27FC236}">
                  <a16:creationId xmlns:a16="http://schemas.microsoft.com/office/drawing/2014/main" id="{5F6BED2D-6645-4286-A5C2-95BF5AF5C4DD}"/>
                </a:ext>
              </a:extLst>
            </p:cNvPr>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084;p61">
              <a:extLst>
                <a:ext uri="{FF2B5EF4-FFF2-40B4-BE49-F238E27FC236}">
                  <a16:creationId xmlns:a16="http://schemas.microsoft.com/office/drawing/2014/main" id="{E72B7851-FB40-4646-865A-1D0291EF5779}"/>
                </a:ext>
              </a:extLst>
            </p:cNvPr>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085;p61">
              <a:extLst>
                <a:ext uri="{FF2B5EF4-FFF2-40B4-BE49-F238E27FC236}">
                  <a16:creationId xmlns:a16="http://schemas.microsoft.com/office/drawing/2014/main" id="{65260EDF-4802-4A7F-9C7F-518E19BA1DE5}"/>
                </a:ext>
              </a:extLst>
            </p:cNvPr>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10356;p59">
            <a:extLst>
              <a:ext uri="{FF2B5EF4-FFF2-40B4-BE49-F238E27FC236}">
                <a16:creationId xmlns:a16="http://schemas.microsoft.com/office/drawing/2014/main" id="{D75DB0AF-A05B-4AF9-BE9D-F3CEF07176B2}"/>
              </a:ext>
            </a:extLst>
          </p:cNvPr>
          <p:cNvGrpSpPr/>
          <p:nvPr/>
        </p:nvGrpSpPr>
        <p:grpSpPr>
          <a:xfrm>
            <a:off x="4292446" y="3974591"/>
            <a:ext cx="399812" cy="306477"/>
            <a:chOff x="2567841" y="1994124"/>
            <a:chExt cx="399812" cy="306477"/>
          </a:xfrm>
        </p:grpSpPr>
        <p:sp>
          <p:nvSpPr>
            <p:cNvPr id="67" name="Google Shape;10357;p59">
              <a:extLst>
                <a:ext uri="{FF2B5EF4-FFF2-40B4-BE49-F238E27FC236}">
                  <a16:creationId xmlns:a16="http://schemas.microsoft.com/office/drawing/2014/main" id="{FF38E8ED-779F-42FC-85A1-B1FEFB1F0D00}"/>
                </a:ext>
              </a:extLst>
            </p:cNvPr>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358;p59">
              <a:extLst>
                <a:ext uri="{FF2B5EF4-FFF2-40B4-BE49-F238E27FC236}">
                  <a16:creationId xmlns:a16="http://schemas.microsoft.com/office/drawing/2014/main" id="{CB3711AB-3D95-456E-B6E2-9B3EE0B9883C}"/>
                </a:ext>
              </a:extLst>
            </p:cNvPr>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359;p59">
              <a:extLst>
                <a:ext uri="{FF2B5EF4-FFF2-40B4-BE49-F238E27FC236}">
                  <a16:creationId xmlns:a16="http://schemas.microsoft.com/office/drawing/2014/main" id="{CECCBB45-EE5A-4399-A769-9DD4AF3DE4B7}"/>
                </a:ext>
              </a:extLst>
            </p:cNvPr>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2692;p62">
            <a:extLst>
              <a:ext uri="{FF2B5EF4-FFF2-40B4-BE49-F238E27FC236}">
                <a16:creationId xmlns:a16="http://schemas.microsoft.com/office/drawing/2014/main" id="{7E447DA4-A6ED-4CE6-91B7-06798C308302}"/>
              </a:ext>
            </a:extLst>
          </p:cNvPr>
          <p:cNvGrpSpPr/>
          <p:nvPr/>
        </p:nvGrpSpPr>
        <p:grpSpPr>
          <a:xfrm>
            <a:off x="5807854" y="3997718"/>
            <a:ext cx="306759" cy="351445"/>
            <a:chOff x="859262" y="3353920"/>
            <a:chExt cx="306759" cy="351445"/>
          </a:xfrm>
        </p:grpSpPr>
        <p:sp>
          <p:nvSpPr>
            <p:cNvPr id="71" name="Google Shape;12693;p62">
              <a:extLst>
                <a:ext uri="{FF2B5EF4-FFF2-40B4-BE49-F238E27FC236}">
                  <a16:creationId xmlns:a16="http://schemas.microsoft.com/office/drawing/2014/main" id="{C1BA9129-2455-418D-B7CD-79D45978E95C}"/>
                </a:ext>
              </a:extLst>
            </p:cNvPr>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694;p62">
              <a:extLst>
                <a:ext uri="{FF2B5EF4-FFF2-40B4-BE49-F238E27FC236}">
                  <a16:creationId xmlns:a16="http://schemas.microsoft.com/office/drawing/2014/main" id="{41D5E7BF-DF27-4771-9D9C-3D4788D76361}"/>
                </a:ext>
              </a:extLst>
            </p:cNvPr>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695;p62">
              <a:extLst>
                <a:ext uri="{FF2B5EF4-FFF2-40B4-BE49-F238E27FC236}">
                  <a16:creationId xmlns:a16="http://schemas.microsoft.com/office/drawing/2014/main" id="{262F5588-21C7-463C-9876-B3ED4F13C886}"/>
                </a:ext>
              </a:extLst>
            </p:cNvPr>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2696;p62">
              <a:extLst>
                <a:ext uri="{FF2B5EF4-FFF2-40B4-BE49-F238E27FC236}">
                  <a16:creationId xmlns:a16="http://schemas.microsoft.com/office/drawing/2014/main" id="{5FC60D6B-7A2C-4503-9657-A68BB7E2EBA6}"/>
                </a:ext>
              </a:extLst>
            </p:cNvPr>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2697;p62">
              <a:extLst>
                <a:ext uri="{FF2B5EF4-FFF2-40B4-BE49-F238E27FC236}">
                  <a16:creationId xmlns:a16="http://schemas.microsoft.com/office/drawing/2014/main" id="{06FF5C4F-6C89-47D1-A4E7-5F151CB20456}"/>
                </a:ext>
              </a:extLst>
            </p:cNvPr>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8527;p54">
            <a:extLst>
              <a:ext uri="{FF2B5EF4-FFF2-40B4-BE49-F238E27FC236}">
                <a16:creationId xmlns:a16="http://schemas.microsoft.com/office/drawing/2014/main" id="{06DA6028-C946-4DCB-940B-233B4D6D95D2}"/>
              </a:ext>
            </a:extLst>
          </p:cNvPr>
          <p:cNvGrpSpPr/>
          <p:nvPr/>
        </p:nvGrpSpPr>
        <p:grpSpPr>
          <a:xfrm>
            <a:off x="591252" y="1302086"/>
            <a:ext cx="7669768" cy="1287399"/>
            <a:chOff x="1247650" y="2075423"/>
            <a:chExt cx="6648477" cy="1557238"/>
          </a:xfrm>
        </p:grpSpPr>
        <p:sp>
          <p:nvSpPr>
            <p:cNvPr id="93" name="Google Shape;8528;p54">
              <a:extLst>
                <a:ext uri="{FF2B5EF4-FFF2-40B4-BE49-F238E27FC236}">
                  <a16:creationId xmlns:a16="http://schemas.microsoft.com/office/drawing/2014/main" id="{3B36F105-6EF0-4892-BB51-90692F663D64}"/>
                </a:ext>
              </a:extLst>
            </p:cNvPr>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chemeClr val="accent6"/>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529;p54">
              <a:extLst>
                <a:ext uri="{FF2B5EF4-FFF2-40B4-BE49-F238E27FC236}">
                  <a16:creationId xmlns:a16="http://schemas.microsoft.com/office/drawing/2014/main" id="{11715F52-6ED3-498F-B300-50D9C43A98BC}"/>
                </a:ext>
              </a:extLst>
            </p:cNvPr>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chemeClr val="accent1"/>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530;p54">
              <a:extLst>
                <a:ext uri="{FF2B5EF4-FFF2-40B4-BE49-F238E27FC236}">
                  <a16:creationId xmlns:a16="http://schemas.microsoft.com/office/drawing/2014/main" id="{25FE475E-861B-45C5-AB7B-D7B5EC69FF3B}"/>
                </a:ext>
              </a:extLst>
            </p:cNvPr>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chemeClr val="tx2"/>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531;p54">
              <a:extLst>
                <a:ext uri="{FF2B5EF4-FFF2-40B4-BE49-F238E27FC236}">
                  <a16:creationId xmlns:a16="http://schemas.microsoft.com/office/drawing/2014/main" id="{79F403EC-617E-46EE-A44A-E00E27309F03}"/>
                </a:ext>
              </a:extLst>
            </p:cNvPr>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chemeClr val="accent3"/>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532;p54">
              <a:extLst>
                <a:ext uri="{FF2B5EF4-FFF2-40B4-BE49-F238E27FC236}">
                  <a16:creationId xmlns:a16="http://schemas.microsoft.com/office/drawing/2014/main" id="{05AF895E-33DC-431A-BC98-0D74A43EAD32}"/>
                </a:ext>
              </a:extLst>
            </p:cNvPr>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chemeClr val="accent2"/>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533;p54">
              <a:extLst>
                <a:ext uri="{FF2B5EF4-FFF2-40B4-BE49-F238E27FC236}">
                  <a16:creationId xmlns:a16="http://schemas.microsoft.com/office/drawing/2014/main" id="{30534660-138B-4257-9130-A7A1802CF83A}"/>
                </a:ext>
              </a:extLst>
            </p:cNvPr>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1255;p45">
            <a:extLst>
              <a:ext uri="{FF2B5EF4-FFF2-40B4-BE49-F238E27FC236}">
                <a16:creationId xmlns:a16="http://schemas.microsoft.com/office/drawing/2014/main" id="{637E2576-BF77-4F85-BCF1-BBCFFA977BE6}"/>
              </a:ext>
            </a:extLst>
          </p:cNvPr>
          <p:cNvSpPr txBox="1">
            <a:spLocks/>
          </p:cNvSpPr>
          <p:nvPr/>
        </p:nvSpPr>
        <p:spPr>
          <a:xfrm>
            <a:off x="6442750" y="2002570"/>
            <a:ext cx="188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Fira Sans Condensed Medium"/>
              <a:buNone/>
              <a:defRPr sz="2000" b="0" i="0" u="none" strike="noStrike" cap="none">
                <a:solidFill>
                  <a:schemeClr val="lt1"/>
                </a:solidFill>
                <a:latin typeface="Advent Pro SemiBold"/>
                <a:ea typeface="Advent Pro SemiBold"/>
                <a:cs typeface="Advent Pro SemiBold"/>
                <a:sym typeface="Advent Pro SemiBold"/>
              </a:defRPr>
            </a:lvl1pPr>
            <a:lvl2pPr marR="0" lvl="1"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2pPr>
            <a:lvl3pPr marR="0" lvl="2"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3pPr>
            <a:lvl4pPr marR="0" lvl="3"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4pPr>
            <a:lvl5pPr marR="0" lvl="4"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5pPr>
            <a:lvl6pPr marR="0" lvl="5"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6pPr>
            <a:lvl7pPr marR="0" lvl="6"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7pPr>
            <a:lvl8pPr marR="0" lvl="7"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8pPr>
            <a:lvl9pPr marR="0" lvl="8" algn="ctr" rtl="0">
              <a:lnSpc>
                <a:spcPct val="100000"/>
              </a:lnSpc>
              <a:spcBef>
                <a:spcPts val="0"/>
              </a:spcBef>
              <a:spcAft>
                <a:spcPts val="0"/>
              </a:spcAft>
              <a:buClr>
                <a:srgbClr val="000000"/>
              </a:buClr>
              <a:buSzPts val="1800"/>
              <a:buFont typeface="Fira Sans Condensed Medium"/>
              <a:buNone/>
              <a:defRPr sz="1800" b="0" i="0" u="none" strike="noStrike" cap="none">
                <a:solidFill>
                  <a:srgbClr val="000000"/>
                </a:solidFill>
                <a:latin typeface="Fira Sans Condensed Medium"/>
                <a:ea typeface="Fira Sans Condensed Medium"/>
                <a:cs typeface="Fira Sans Condensed Medium"/>
                <a:sym typeface="Fira Sans Condensed Medium"/>
              </a:defRPr>
            </a:lvl9pPr>
          </a:lstStyle>
          <a:p>
            <a:r>
              <a:rPr lang="en-US" dirty="0"/>
              <a:t>thread</a:t>
            </a:r>
          </a:p>
        </p:txBody>
      </p:sp>
      <p:sp>
        <p:nvSpPr>
          <p:cNvPr id="100" name="Google Shape;1260;p45">
            <a:extLst>
              <a:ext uri="{FF2B5EF4-FFF2-40B4-BE49-F238E27FC236}">
                <a16:creationId xmlns:a16="http://schemas.microsoft.com/office/drawing/2014/main" id="{F1901E21-70BE-4501-9E8B-58ECD18E8D7C}"/>
              </a:ext>
            </a:extLst>
          </p:cNvPr>
          <p:cNvSpPr txBox="1">
            <a:spLocks/>
          </p:cNvSpPr>
          <p:nvPr/>
        </p:nvSpPr>
        <p:spPr>
          <a:xfrm>
            <a:off x="6827522" y="2448048"/>
            <a:ext cx="1795757" cy="12006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For testing and performance evaluation, used for creating threads</a:t>
            </a:r>
          </a:p>
        </p:txBody>
      </p:sp>
      <p:sp>
        <p:nvSpPr>
          <p:cNvPr id="11" name="Google Shape;12902;p63">
            <a:extLst>
              <a:ext uri="{FF2B5EF4-FFF2-40B4-BE49-F238E27FC236}">
                <a16:creationId xmlns:a16="http://schemas.microsoft.com/office/drawing/2014/main" id="{EF3CC041-DE4E-4D00-8E74-8183227FE1CD}"/>
              </a:ext>
            </a:extLst>
          </p:cNvPr>
          <p:cNvSpPr/>
          <p:nvPr/>
        </p:nvSpPr>
        <p:spPr>
          <a:xfrm>
            <a:off x="7566175" y="4028791"/>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6009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PERFORMANCE AND</a:t>
            </a:r>
            <a:br>
              <a:rPr lang="en" dirty="0"/>
            </a:br>
            <a:r>
              <a:rPr lang="en" dirty="0"/>
              <a:t>USING EXAMPLES</a:t>
            </a:r>
            <a:endParaRPr dirty="0"/>
          </a:p>
        </p:txBody>
      </p:sp>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What is the performance of the project and its use</a:t>
            </a:r>
          </a:p>
        </p:txBody>
      </p:sp>
      <p:sp>
        <p:nvSpPr>
          <p:cNvPr id="473" name="Google Shape;473;p27"/>
          <p:cNvSpPr txBox="1">
            <a:spLocks noGrp="1"/>
          </p:cNvSpPr>
          <p:nvPr>
            <p:ph type="ctrTitle" idx="4"/>
          </p:nvPr>
        </p:nvSpPr>
        <p:spPr>
          <a:xfrm>
            <a:off x="3500009" y="3396800"/>
            <a:ext cx="2072706"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IMPLEMENTATION</a:t>
            </a:r>
            <a:br>
              <a:rPr lang="en" dirty="0"/>
            </a:br>
            <a:r>
              <a:rPr lang="en" dirty="0"/>
              <a:t>AND </a:t>
            </a:r>
            <a:r>
              <a:rPr lang="en-US" dirty="0"/>
              <a:t>CHALLENGES</a:t>
            </a:r>
            <a:endParaRPr dirty="0"/>
          </a:p>
        </p:txBody>
      </p:sp>
      <p:sp>
        <p:nvSpPr>
          <p:cNvPr id="474" name="Google Shape;474;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ABOUT THE PROJECT</a:t>
            </a:r>
            <a:endParaRPr dirty="0"/>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the project about</a:t>
            </a:r>
            <a:endParaRPr dirty="0"/>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7" name="Google Shape;477;p27"/>
          <p:cNvSpPr txBox="1">
            <a:spLocks noGrp="1"/>
          </p:cNvSpPr>
          <p:nvPr>
            <p:ph type="subTitle" idx="5"/>
          </p:nvPr>
        </p:nvSpPr>
        <p:spPr>
          <a:xfrm>
            <a:off x="3545926" y="3829680"/>
            <a:ext cx="2251799"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we implemented and what were the challenges, optimizations and additional features</a:t>
            </a:r>
            <a:endParaRPr dirty="0"/>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CHALLENGES</a:t>
            </a:r>
            <a:endParaRPr sz="3000" dirty="0"/>
          </a:p>
        </p:txBody>
      </p:sp>
      <p:sp>
        <p:nvSpPr>
          <p:cNvPr id="1140" name="Google Shape;1140;p41"/>
          <p:cNvSpPr txBox="1">
            <a:spLocks noGrp="1"/>
          </p:cNvSpPr>
          <p:nvPr>
            <p:ph type="ctrTitle"/>
          </p:nvPr>
        </p:nvSpPr>
        <p:spPr>
          <a:xfrm>
            <a:off x="915161" y="2299544"/>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KNOWLEDGE</a:t>
            </a:r>
            <a:endParaRPr dirty="0"/>
          </a:p>
        </p:txBody>
      </p:sp>
      <p:sp>
        <p:nvSpPr>
          <p:cNvPr id="1141" name="Google Shape;1141;p41"/>
          <p:cNvSpPr txBox="1">
            <a:spLocks noGrp="1"/>
          </p:cNvSpPr>
          <p:nvPr>
            <p:ph type="subTitle" idx="1"/>
          </p:nvPr>
        </p:nvSpPr>
        <p:spPr>
          <a:xfrm>
            <a:off x="439383" y="1835709"/>
            <a:ext cx="2720938"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 had to learn a lot to complete this project, and extending my knowledge aiming to find solutions to problems I had.</a:t>
            </a:r>
            <a:endParaRPr dirty="0"/>
          </a:p>
        </p:txBody>
      </p:sp>
      <p:sp>
        <p:nvSpPr>
          <p:cNvPr id="1142" name="Google Shape;1142;p41"/>
          <p:cNvSpPr txBox="1">
            <a:spLocks noGrp="1"/>
          </p:cNvSpPr>
          <p:nvPr>
            <p:ph type="subTitle" idx="3"/>
          </p:nvPr>
        </p:nvSpPr>
        <p:spPr>
          <a:xfrm>
            <a:off x="5983636" y="1827979"/>
            <a:ext cx="2630237"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Debugging is always a challenge, especially when running multithreading programs, where any execute yields different result. </a:t>
            </a:r>
            <a:endParaRPr dirty="0"/>
          </a:p>
        </p:txBody>
      </p:sp>
      <p:sp>
        <p:nvSpPr>
          <p:cNvPr id="1143" name="Google Shape;1143;p41"/>
          <p:cNvSpPr txBox="1">
            <a:spLocks noGrp="1"/>
          </p:cNvSpPr>
          <p:nvPr>
            <p:ph type="ctrTitle" idx="2"/>
          </p:nvPr>
        </p:nvSpPr>
        <p:spPr>
          <a:xfrm>
            <a:off x="6345518" y="2299544"/>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DEBUGGING</a:t>
            </a:r>
            <a:endParaRPr dirty="0"/>
          </a:p>
        </p:txBody>
      </p:sp>
      <p:sp>
        <p:nvSpPr>
          <p:cNvPr id="1144" name="Google Shape;1144;p41"/>
          <p:cNvSpPr txBox="1">
            <a:spLocks noGrp="1"/>
          </p:cNvSpPr>
          <p:nvPr>
            <p:ph type="ctrTitle" idx="4"/>
          </p:nvPr>
        </p:nvSpPr>
        <p:spPr>
          <a:xfrm>
            <a:off x="915161" y="286152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CO</a:t>
            </a:r>
            <a:r>
              <a:rPr lang="en-US" dirty="0"/>
              <a:t>MPATIBILITY</a:t>
            </a:r>
            <a:endParaRPr dirty="0"/>
          </a:p>
        </p:txBody>
      </p:sp>
      <p:sp>
        <p:nvSpPr>
          <p:cNvPr id="1145" name="Google Shape;1145;p41"/>
          <p:cNvSpPr txBox="1">
            <a:spLocks noGrp="1"/>
          </p:cNvSpPr>
          <p:nvPr>
            <p:ph type="subTitle" idx="5"/>
          </p:nvPr>
        </p:nvSpPr>
        <p:spPr>
          <a:xfrm>
            <a:off x="723511" y="3353275"/>
            <a:ext cx="2357078"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Sometimes things worked at my computer but didn’t work at CSL3 server, or vice versa. </a:t>
            </a:r>
            <a:endParaRPr dirty="0"/>
          </a:p>
        </p:txBody>
      </p:sp>
      <p:sp>
        <p:nvSpPr>
          <p:cNvPr id="1146" name="Google Shape;1146;p41"/>
          <p:cNvSpPr txBox="1">
            <a:spLocks noGrp="1"/>
          </p:cNvSpPr>
          <p:nvPr>
            <p:ph type="ctrTitle" idx="6"/>
          </p:nvPr>
        </p:nvSpPr>
        <p:spPr>
          <a:xfrm>
            <a:off x="6345518" y="286152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SEARCHING</a:t>
            </a:r>
            <a:endParaRPr dirty="0"/>
          </a:p>
        </p:txBody>
      </p:sp>
      <p:sp>
        <p:nvSpPr>
          <p:cNvPr id="1147" name="Google Shape;1147;p41"/>
          <p:cNvSpPr txBox="1">
            <a:spLocks noGrp="1"/>
          </p:cNvSpPr>
          <p:nvPr>
            <p:ph type="subTitle" idx="7"/>
          </p:nvPr>
        </p:nvSpPr>
        <p:spPr>
          <a:xfrm>
            <a:off x="5754137" y="3294148"/>
            <a:ext cx="3243597" cy="11264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a:t>
            </a:r>
            <a:r>
              <a:rPr lang="en" dirty="0"/>
              <a:t>ometimes I was searching for a solution to a problem all over the internet, for example, I wasn’t aware that “compare_exchange_weak” is changing the other pointer in case of failure, which led to segfaults.</a:t>
            </a:r>
            <a:endParaRPr dirty="0"/>
          </a:p>
        </p:txBody>
      </p:sp>
      <p:sp>
        <p:nvSpPr>
          <p:cNvPr id="1148" name="Google Shape;1148;p41"/>
          <p:cNvSpPr/>
          <p:nvPr/>
        </p:nvSpPr>
        <p:spPr>
          <a:xfrm>
            <a:off x="3174876" y="1346300"/>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3363449" y="1535500"/>
            <a:ext cx="2417042"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3471839" y="1723396"/>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3674854" y="1911761"/>
            <a:ext cx="1728515" cy="1663030"/>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8999970">
            <a:off x="3174921" y="1347034"/>
            <a:ext cx="2794158"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3363451" y="1535447"/>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4870002">
            <a:off x="3552388" y="1724236"/>
            <a:ext cx="2039591" cy="2038998"/>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788870">
            <a:off x="3743754" y="1915710"/>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6" name="Google Shape;1156;p41"/>
          <p:cNvCxnSpPr/>
          <p:nvPr/>
        </p:nvCxnSpPr>
        <p:spPr>
          <a:xfrm>
            <a:off x="2068344"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1157" name="Google Shape;1157;p41"/>
          <p:cNvCxnSpPr/>
          <p:nvPr/>
        </p:nvCxnSpPr>
        <p:spPr>
          <a:xfrm>
            <a:off x="2068344" y="3062800"/>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1158" name="Google Shape;1158;p41"/>
          <p:cNvCxnSpPr/>
          <p:nvPr/>
        </p:nvCxnSpPr>
        <p:spPr>
          <a:xfrm rot="10800000">
            <a:off x="5715844"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1159" name="Google Shape;1159;p41"/>
          <p:cNvCxnSpPr/>
          <p:nvPr/>
        </p:nvCxnSpPr>
        <p:spPr>
          <a:xfrm rot="10800000">
            <a:off x="5878144" y="3062800"/>
            <a:ext cx="1147800" cy="0"/>
          </a:xfrm>
          <a:prstGeom prst="straightConnector1">
            <a:avLst/>
          </a:prstGeom>
          <a:noFill/>
          <a:ln w="19050" cap="flat" cmpd="sng">
            <a:solidFill>
              <a:schemeClr val="accent1"/>
            </a:solidFill>
            <a:prstDash val="solid"/>
            <a:round/>
            <a:headEnd type="none" w="med" len="med"/>
            <a:tailEnd type="oval" w="med" len="med"/>
          </a:ln>
        </p:spPr>
      </p:cxnSp>
    </p:spTree>
    <p:extLst>
      <p:ext uri="{BB962C8B-B14F-4D97-AF65-F5344CB8AC3E}">
        <p14:creationId xmlns:p14="http://schemas.microsoft.com/office/powerpoint/2010/main" val="23378132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7405087" cy="340635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I did not apply any significant optimizations because I couldn’t do it without changing the logic of the queue, so I found it hard to optimize the code.</a:t>
            </a:r>
          </a:p>
          <a:p>
            <a:pPr marL="0" lvl="0" indent="0" algn="l" rtl="0">
              <a:spcBef>
                <a:spcPts val="0"/>
              </a:spcBef>
              <a:spcAft>
                <a:spcPts val="0"/>
              </a:spcAft>
              <a:buNone/>
            </a:pPr>
            <a:r>
              <a:rPr lang="en-US" dirty="0">
                <a:solidFill>
                  <a:schemeClr val="bg1"/>
                </a:solidFill>
              </a:rPr>
              <a:t>For example, I was trying to optimize using prior knowledge about the queue, like one dequeuer and many enqueuers, or vice versa. Having an optimization for this means changing the whole logic of the queue.</a:t>
            </a:r>
          </a:p>
          <a:p>
            <a:pPr marL="0" lvl="0" indent="0" algn="l" rtl="0">
              <a:spcBef>
                <a:spcPts val="0"/>
              </a:spcBef>
              <a:spcAft>
                <a:spcPts val="0"/>
              </a:spcAft>
              <a:buNone/>
            </a:pPr>
            <a:r>
              <a:rPr lang="en-US" dirty="0">
                <a:solidFill>
                  <a:schemeClr val="bg1"/>
                </a:solidFill>
              </a:rPr>
              <a:t>I also thought of optimizing the queue and making it NUMA-Aware, using thread’s local memory, instead of queue’s thread-safe memory, but I was not able to do it since the thread-safe memory will be connected later to the tail of the queue, and then become shared memory, and therefore, cannot be local.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OPTIMIZATIONS</a:t>
            </a:r>
            <a:endParaRPr dirty="0"/>
          </a:p>
        </p:txBody>
      </p:sp>
    </p:spTree>
    <p:extLst>
      <p:ext uri="{BB962C8B-B14F-4D97-AF65-F5344CB8AC3E}">
        <p14:creationId xmlns:p14="http://schemas.microsoft.com/office/powerpoint/2010/main" val="228635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7405087"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added 2 features to the queue, which I find useful.</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ADDITIONAL FEATURES</a:t>
            </a:r>
            <a:endParaRPr dirty="0"/>
          </a:p>
        </p:txBody>
      </p:sp>
      <p:sp>
        <p:nvSpPr>
          <p:cNvPr id="4" name="Google Shape;506;p28">
            <a:extLst>
              <a:ext uri="{FF2B5EF4-FFF2-40B4-BE49-F238E27FC236}">
                <a16:creationId xmlns:a16="http://schemas.microsoft.com/office/drawing/2014/main" id="{72957590-D9E1-448D-B012-833B7220308F}"/>
              </a:ext>
            </a:extLst>
          </p:cNvPr>
          <p:cNvSpPr txBox="1">
            <a:spLocks/>
          </p:cNvSpPr>
          <p:nvPr/>
        </p:nvSpPr>
        <p:spPr>
          <a:xfrm>
            <a:off x="757401" y="1498697"/>
            <a:ext cx="7405087" cy="7747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First one, when evaluating a batch, I thought it is useful to get a list of all the items that were dequeued in this batch.</a:t>
            </a:r>
          </a:p>
          <a:p>
            <a:pPr marL="0" indent="0">
              <a:buFont typeface="Maven Pro"/>
              <a:buNone/>
            </a:pPr>
            <a:r>
              <a:rPr lang="en-US" dirty="0"/>
              <a:t>Therefore, I overloaded the Evaluate function, getting also a queue of T* items, and it inserts those items to the queue.  </a:t>
            </a:r>
          </a:p>
        </p:txBody>
      </p:sp>
      <p:sp>
        <p:nvSpPr>
          <p:cNvPr id="2" name="Google Shape;506;p28">
            <a:extLst>
              <a:ext uri="{FF2B5EF4-FFF2-40B4-BE49-F238E27FC236}">
                <a16:creationId xmlns:a16="http://schemas.microsoft.com/office/drawing/2014/main" id="{276784A5-4847-4FBC-A00E-A8794A402277}"/>
              </a:ext>
            </a:extLst>
          </p:cNvPr>
          <p:cNvSpPr txBox="1">
            <a:spLocks/>
          </p:cNvSpPr>
          <p:nvPr/>
        </p:nvSpPr>
        <p:spPr>
          <a:xfrm>
            <a:off x="757400" y="2827722"/>
            <a:ext cx="7405087" cy="7747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Second one, I added the ability to edit the batch, since we will not execute the batch until we have “evaluate” calling (explicit or implicit), and therefore, we can edit the batch by using the method “</a:t>
            </a:r>
            <a:r>
              <a:rPr lang="en-US" dirty="0" err="1"/>
              <a:t>UndoFuture</a:t>
            </a:r>
            <a:r>
              <a:rPr lang="en-US" dirty="0"/>
              <a:t>”, which remove the last Future was added, or does nothing if there are no Futures. </a:t>
            </a:r>
          </a:p>
        </p:txBody>
      </p:sp>
    </p:spTree>
    <p:extLst>
      <p:ext uri="{BB962C8B-B14F-4D97-AF65-F5344CB8AC3E}">
        <p14:creationId xmlns:p14="http://schemas.microsoft.com/office/powerpoint/2010/main" val="9460152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815018" y="1964425"/>
            <a:ext cx="4817487" cy="83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PERFORMANCE AND</a:t>
            </a:r>
            <a:br>
              <a:rPr lang="en" dirty="0"/>
            </a:br>
            <a:r>
              <a:rPr lang="en" dirty="0"/>
              <a:t>USING EXAMPLES</a:t>
            </a:r>
            <a:endParaRPr lang="en-US" dirty="0"/>
          </a:p>
        </p:txBody>
      </p:sp>
      <p:sp>
        <p:nvSpPr>
          <p:cNvPr id="688" name="Google Shape;688;p32"/>
          <p:cNvSpPr txBox="1">
            <a:spLocks noGrp="1"/>
          </p:cNvSpPr>
          <p:nvPr>
            <p:ph type="subTitle" idx="1"/>
          </p:nvPr>
        </p:nvSpPr>
        <p:spPr>
          <a:xfrm>
            <a:off x="1577132" y="2571750"/>
            <a:ext cx="3197330" cy="1555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we evaluated</a:t>
            </a:r>
          </a:p>
          <a:p>
            <a:pPr marL="0" lvl="0" indent="0" algn="ctr" rtl="0">
              <a:spcBef>
                <a:spcPts val="0"/>
              </a:spcBef>
              <a:spcAft>
                <a:spcPts val="0"/>
              </a:spcAft>
              <a:buNone/>
            </a:pPr>
            <a:r>
              <a:rPr lang="en" dirty="0"/>
              <a:t>How it was performed</a:t>
            </a:r>
          </a:p>
          <a:p>
            <a:pPr marL="0" lvl="0" indent="0" algn="ctr" rtl="0">
              <a:spcBef>
                <a:spcPts val="0"/>
              </a:spcBef>
              <a:spcAft>
                <a:spcPts val="0"/>
              </a:spcAft>
              <a:buNone/>
            </a:pPr>
            <a:r>
              <a:rPr lang="en" dirty="0"/>
              <a:t>Testing</a:t>
            </a:r>
          </a:p>
          <a:p>
            <a:pPr marL="0" lvl="0" indent="0" algn="ctr" rtl="0">
              <a:spcBef>
                <a:spcPts val="0"/>
              </a:spcBef>
              <a:spcAft>
                <a:spcPts val="0"/>
              </a:spcAft>
              <a:buNone/>
            </a:pPr>
            <a:r>
              <a:rPr lang="en" dirty="0"/>
              <a:t>Using examples</a:t>
            </a:r>
          </a:p>
        </p:txBody>
      </p:sp>
      <p:sp>
        <p:nvSpPr>
          <p:cNvPr id="689" name="Google Shape;689;p32"/>
          <p:cNvSpPr/>
          <p:nvPr/>
        </p:nvSpPr>
        <p:spPr>
          <a:xfrm>
            <a:off x="5782875" y="1868575"/>
            <a:ext cx="1085100" cy="1085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652793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4" y="411675"/>
            <a:ext cx="6032625"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WE EVALUATED THE PERFORMENCE</a:t>
            </a:r>
            <a:endParaRPr dirty="0"/>
          </a:p>
        </p:txBody>
      </p:sp>
      <p:sp>
        <p:nvSpPr>
          <p:cNvPr id="1062" name="Google Shape;1062;p35"/>
          <p:cNvSpPr txBox="1"/>
          <p:nvPr/>
        </p:nvSpPr>
        <p:spPr>
          <a:xfrm>
            <a:off x="1307862" y="1022054"/>
            <a:ext cx="2127818"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2000" dirty="0">
              <a:solidFill>
                <a:schemeClr val="lt1"/>
              </a:solidFill>
              <a:latin typeface="Share Tech"/>
              <a:ea typeface="Share Tech"/>
              <a:cs typeface="Share Tech"/>
              <a:sym typeface="Share Tech"/>
            </a:endParaRPr>
          </a:p>
        </p:txBody>
      </p:sp>
      <p:grpSp>
        <p:nvGrpSpPr>
          <p:cNvPr id="57" name="Google Shape;9743;p57">
            <a:extLst>
              <a:ext uri="{FF2B5EF4-FFF2-40B4-BE49-F238E27FC236}">
                <a16:creationId xmlns:a16="http://schemas.microsoft.com/office/drawing/2014/main" id="{5B472532-5F43-4AC4-94E2-E615CD080415}"/>
              </a:ext>
            </a:extLst>
          </p:cNvPr>
          <p:cNvGrpSpPr/>
          <p:nvPr/>
        </p:nvGrpSpPr>
        <p:grpSpPr>
          <a:xfrm>
            <a:off x="3072089" y="1356675"/>
            <a:ext cx="3141049" cy="2374171"/>
            <a:chOff x="5183758" y="1210600"/>
            <a:chExt cx="3605380" cy="2960783"/>
          </a:xfrm>
        </p:grpSpPr>
        <p:sp>
          <p:nvSpPr>
            <p:cNvPr id="58" name="Google Shape;9744;p57">
              <a:extLst>
                <a:ext uri="{FF2B5EF4-FFF2-40B4-BE49-F238E27FC236}">
                  <a16:creationId xmlns:a16="http://schemas.microsoft.com/office/drawing/2014/main" id="{8797F0B9-36E3-41BD-913C-583392D2D2AF}"/>
                </a:ext>
              </a:extLst>
            </p:cNvPr>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chemeClr val="accent6"/>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745;p57">
              <a:extLst>
                <a:ext uri="{FF2B5EF4-FFF2-40B4-BE49-F238E27FC236}">
                  <a16:creationId xmlns:a16="http://schemas.microsoft.com/office/drawing/2014/main" id="{1DB0052D-1BCD-4EED-8883-E6615281615D}"/>
                </a:ext>
              </a:extLst>
            </p:cNvPr>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chemeClr val="accent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9746;p57">
              <a:extLst>
                <a:ext uri="{FF2B5EF4-FFF2-40B4-BE49-F238E27FC236}">
                  <a16:creationId xmlns:a16="http://schemas.microsoft.com/office/drawing/2014/main" id="{18582B6C-9626-489C-9054-DCB7350621D6}"/>
                </a:ext>
              </a:extLst>
            </p:cNvPr>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chemeClr val="accent4"/>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747;p57">
              <a:extLst>
                <a:ext uri="{FF2B5EF4-FFF2-40B4-BE49-F238E27FC236}">
                  <a16:creationId xmlns:a16="http://schemas.microsoft.com/office/drawing/2014/main" id="{A6C88422-E73D-4E87-9DEC-FB72BB5BAD3F}"/>
                </a:ext>
              </a:extLst>
            </p:cNvPr>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chemeClr val="accent2"/>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 name="Google Shape;9748;p57">
              <a:extLst>
                <a:ext uri="{FF2B5EF4-FFF2-40B4-BE49-F238E27FC236}">
                  <a16:creationId xmlns:a16="http://schemas.microsoft.com/office/drawing/2014/main" id="{F49B1709-3BE6-4C00-ADF7-C0523FFF7CD4}"/>
                </a:ext>
              </a:extLst>
            </p:cNvPr>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63" name="Google Shape;9749;p57">
              <a:extLst>
                <a:ext uri="{FF2B5EF4-FFF2-40B4-BE49-F238E27FC236}">
                  <a16:creationId xmlns:a16="http://schemas.microsoft.com/office/drawing/2014/main" id="{1EB5FD0D-C851-47C7-ADA2-546E4CEAD019}"/>
                </a:ext>
              </a:extLst>
            </p:cNvPr>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64" name="Google Shape;9750;p57">
              <a:extLst>
                <a:ext uri="{FF2B5EF4-FFF2-40B4-BE49-F238E27FC236}">
                  <a16:creationId xmlns:a16="http://schemas.microsoft.com/office/drawing/2014/main" id="{4B4609D2-A5D8-4A63-91C8-744B2183C480}"/>
                </a:ext>
              </a:extLst>
            </p:cNvPr>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65" name="Google Shape;9751;p57">
              <a:extLst>
                <a:ext uri="{FF2B5EF4-FFF2-40B4-BE49-F238E27FC236}">
                  <a16:creationId xmlns:a16="http://schemas.microsoft.com/office/drawing/2014/main" id="{14FF0B9A-7811-4709-A42C-3CAB28376D7A}"/>
                </a:ext>
              </a:extLst>
            </p:cNvPr>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66" name="Google Shape;9752;p57">
              <a:extLst>
                <a:ext uri="{FF2B5EF4-FFF2-40B4-BE49-F238E27FC236}">
                  <a16:creationId xmlns:a16="http://schemas.microsoft.com/office/drawing/2014/main" id="{42FD673B-E7E3-4683-815F-CBC268011BC6}"/>
                </a:ext>
              </a:extLst>
            </p:cNvPr>
            <p:cNvSpPr/>
            <p:nvPr/>
          </p:nvSpPr>
          <p:spPr>
            <a:xfrm>
              <a:off x="6601902" y="3746583"/>
              <a:ext cx="566400" cy="424800"/>
            </a:xfrm>
            <a:prstGeom prst="downArrow">
              <a:avLst>
                <a:gd name="adj1" fmla="val 50000"/>
                <a:gd name="adj2" fmla="val 50000"/>
              </a:avLst>
            </a:prstGeom>
            <a:solidFill>
              <a:schemeClr val="accent6"/>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1140;p41">
            <a:extLst>
              <a:ext uri="{FF2B5EF4-FFF2-40B4-BE49-F238E27FC236}">
                <a16:creationId xmlns:a16="http://schemas.microsoft.com/office/drawing/2014/main" id="{2B6461A9-1A11-4018-9F33-28233F160CD4}"/>
              </a:ext>
            </a:extLst>
          </p:cNvPr>
          <p:cNvSpPr txBox="1">
            <a:spLocks/>
          </p:cNvSpPr>
          <p:nvPr/>
        </p:nvSpPr>
        <p:spPr>
          <a:xfrm>
            <a:off x="6213138" y="1090304"/>
            <a:ext cx="2531260"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r"/>
            <a:r>
              <a:rPr lang="en-US" sz="1800" dirty="0"/>
              <a:t>DIFFERENT BATCH SIZES</a:t>
            </a:r>
          </a:p>
        </p:txBody>
      </p:sp>
      <p:sp>
        <p:nvSpPr>
          <p:cNvPr id="2" name="Google Shape;1140;p41">
            <a:extLst>
              <a:ext uri="{FF2B5EF4-FFF2-40B4-BE49-F238E27FC236}">
                <a16:creationId xmlns:a16="http://schemas.microsoft.com/office/drawing/2014/main" id="{7FF98333-C2CB-4D5F-863F-6BBFD5EA6FA3}"/>
              </a:ext>
            </a:extLst>
          </p:cNvPr>
          <p:cNvSpPr txBox="1">
            <a:spLocks/>
          </p:cNvSpPr>
          <p:nvPr/>
        </p:nvSpPr>
        <p:spPr>
          <a:xfrm>
            <a:off x="125835" y="1794789"/>
            <a:ext cx="2946254"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r"/>
            <a:r>
              <a:rPr lang="en-US" sz="1800" dirty="0"/>
              <a:t>DIFFERENT THREADS NUMBERS</a:t>
            </a:r>
          </a:p>
        </p:txBody>
      </p:sp>
      <p:sp>
        <p:nvSpPr>
          <p:cNvPr id="3" name="Google Shape;1140;p41">
            <a:extLst>
              <a:ext uri="{FF2B5EF4-FFF2-40B4-BE49-F238E27FC236}">
                <a16:creationId xmlns:a16="http://schemas.microsoft.com/office/drawing/2014/main" id="{7E422210-E24B-48B9-8DE3-A1988B9DA73B}"/>
              </a:ext>
            </a:extLst>
          </p:cNvPr>
          <p:cNvSpPr txBox="1">
            <a:spLocks/>
          </p:cNvSpPr>
          <p:nvPr/>
        </p:nvSpPr>
        <p:spPr>
          <a:xfrm>
            <a:off x="6373332" y="2624051"/>
            <a:ext cx="2531260"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800" dirty="0"/>
              <a:t>LETTING ALL THREADS WAKE UP BEFORE START</a:t>
            </a:r>
          </a:p>
        </p:txBody>
      </p:sp>
      <p:sp>
        <p:nvSpPr>
          <p:cNvPr id="4" name="Google Shape;1140;p41">
            <a:extLst>
              <a:ext uri="{FF2B5EF4-FFF2-40B4-BE49-F238E27FC236}">
                <a16:creationId xmlns:a16="http://schemas.microsoft.com/office/drawing/2014/main" id="{BB7576AF-503C-4F76-8E25-F1F73FB0E7FB}"/>
              </a:ext>
            </a:extLst>
          </p:cNvPr>
          <p:cNvSpPr txBox="1">
            <a:spLocks/>
          </p:cNvSpPr>
          <p:nvPr/>
        </p:nvSpPr>
        <p:spPr>
          <a:xfrm>
            <a:off x="668711" y="3086146"/>
            <a:ext cx="3406119"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800" dirty="0"/>
              <a:t>RUN FOR 3 SECONDS AND </a:t>
            </a:r>
            <a:r>
              <a:rPr lang="en-US" sz="1800" dirty="0" err="1"/>
              <a:t>AND</a:t>
            </a:r>
            <a:r>
              <a:rPr lang="en-US" sz="1800" dirty="0"/>
              <a:t> COUNT THE NUMBER OF OPERATIONS</a:t>
            </a:r>
          </a:p>
        </p:txBody>
      </p:sp>
      <p:sp>
        <p:nvSpPr>
          <p:cNvPr id="74" name="Google Shape;1141;p41">
            <a:extLst>
              <a:ext uri="{FF2B5EF4-FFF2-40B4-BE49-F238E27FC236}">
                <a16:creationId xmlns:a16="http://schemas.microsoft.com/office/drawing/2014/main" id="{A6C6B860-9007-4896-84A1-C420459C031D}"/>
              </a:ext>
            </a:extLst>
          </p:cNvPr>
          <p:cNvSpPr txBox="1">
            <a:spLocks/>
          </p:cNvSpPr>
          <p:nvPr/>
        </p:nvSpPr>
        <p:spPr>
          <a:xfrm>
            <a:off x="6298061" y="1545902"/>
            <a:ext cx="2749980"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4, 16, and 64 size batches, composed of future enqueues and future dequeues randomly. </a:t>
            </a:r>
          </a:p>
        </p:txBody>
      </p:sp>
      <p:sp>
        <p:nvSpPr>
          <p:cNvPr id="5" name="Google Shape;1141;p41">
            <a:extLst>
              <a:ext uri="{FF2B5EF4-FFF2-40B4-BE49-F238E27FC236}">
                <a16:creationId xmlns:a16="http://schemas.microsoft.com/office/drawing/2014/main" id="{06BE32D9-D2BE-4D3F-8642-985A6DC05072}"/>
              </a:ext>
            </a:extLst>
          </p:cNvPr>
          <p:cNvSpPr txBox="1">
            <a:spLocks/>
          </p:cNvSpPr>
          <p:nvPr/>
        </p:nvSpPr>
        <p:spPr>
          <a:xfrm>
            <a:off x="449500" y="2249400"/>
            <a:ext cx="2493581"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1, 2, 4, 8, 16, 32, 64, and 128 threads running for each batch size</a:t>
            </a:r>
          </a:p>
        </p:txBody>
      </p:sp>
      <p:sp>
        <p:nvSpPr>
          <p:cNvPr id="6" name="Google Shape;1141;p41">
            <a:extLst>
              <a:ext uri="{FF2B5EF4-FFF2-40B4-BE49-F238E27FC236}">
                <a16:creationId xmlns:a16="http://schemas.microsoft.com/office/drawing/2014/main" id="{85199550-5559-4EBC-8FFA-49732259068A}"/>
              </a:ext>
            </a:extLst>
          </p:cNvPr>
          <p:cNvSpPr txBox="1">
            <a:spLocks/>
          </p:cNvSpPr>
          <p:nvPr/>
        </p:nvSpPr>
        <p:spPr>
          <a:xfrm>
            <a:off x="6209006" y="3162482"/>
            <a:ext cx="2493581"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Since we wanted all thread will start at same time</a:t>
            </a:r>
          </a:p>
        </p:txBody>
      </p:sp>
      <p:sp>
        <p:nvSpPr>
          <p:cNvPr id="7" name="Google Shape;1141;p41">
            <a:extLst>
              <a:ext uri="{FF2B5EF4-FFF2-40B4-BE49-F238E27FC236}">
                <a16:creationId xmlns:a16="http://schemas.microsoft.com/office/drawing/2014/main" id="{F4B3266A-D34E-4DEF-8FAC-59E30D4856F8}"/>
              </a:ext>
            </a:extLst>
          </p:cNvPr>
          <p:cNvSpPr txBox="1">
            <a:spLocks/>
          </p:cNvSpPr>
          <p:nvPr/>
        </p:nvSpPr>
        <p:spPr>
          <a:xfrm>
            <a:off x="620212" y="4055153"/>
            <a:ext cx="3591515"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1"/>
                </a:solidFill>
                <a:latin typeface="Maven Pro" panose="020B0604020202020204" charset="0"/>
              </a:rPr>
              <a:t>Each thread counts each batch, for 3 seconds, so we multiplied by the size of the batch and divided by 3, in order to find the number of operation per second</a:t>
            </a:r>
          </a:p>
        </p:txBody>
      </p:sp>
    </p:spTree>
    <p:extLst>
      <p:ext uri="{BB962C8B-B14F-4D97-AF65-F5344CB8AC3E}">
        <p14:creationId xmlns:p14="http://schemas.microsoft.com/office/powerpoint/2010/main" val="14671127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1273166" y="989475"/>
            <a:ext cx="363895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4-batch size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sp>
        <p:nvSpPr>
          <p:cNvPr id="11" name="Google Shape;506;p28">
            <a:extLst>
              <a:ext uri="{FF2B5EF4-FFF2-40B4-BE49-F238E27FC236}">
                <a16:creationId xmlns:a16="http://schemas.microsoft.com/office/drawing/2014/main" id="{9CE05ADB-941D-46D8-9684-E105B453018E}"/>
              </a:ext>
            </a:extLst>
          </p:cNvPr>
          <p:cNvSpPr txBox="1">
            <a:spLocks/>
          </p:cNvSpPr>
          <p:nvPr/>
        </p:nvSpPr>
        <p:spPr>
          <a:xfrm>
            <a:off x="4982498" y="980660"/>
            <a:ext cx="3638957"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16-batch size</a:t>
            </a:r>
          </a:p>
        </p:txBody>
      </p:sp>
      <p:grpSp>
        <p:nvGrpSpPr>
          <p:cNvPr id="12" name="Google Shape;8815;p54">
            <a:extLst>
              <a:ext uri="{FF2B5EF4-FFF2-40B4-BE49-F238E27FC236}">
                <a16:creationId xmlns:a16="http://schemas.microsoft.com/office/drawing/2014/main" id="{6EE73633-69AD-48C8-9484-A33C5033FE66}"/>
              </a:ext>
            </a:extLst>
          </p:cNvPr>
          <p:cNvGrpSpPr/>
          <p:nvPr/>
        </p:nvGrpSpPr>
        <p:grpSpPr>
          <a:xfrm rot="16431722">
            <a:off x="2293868" y="2551104"/>
            <a:ext cx="4046138" cy="360148"/>
            <a:chOff x="6953919" y="3907920"/>
            <a:chExt cx="1377300" cy="475705"/>
          </a:xfrm>
        </p:grpSpPr>
        <p:cxnSp>
          <p:nvCxnSpPr>
            <p:cNvPr id="13" name="Google Shape;8816;p54">
              <a:extLst>
                <a:ext uri="{FF2B5EF4-FFF2-40B4-BE49-F238E27FC236}">
                  <a16:creationId xmlns:a16="http://schemas.microsoft.com/office/drawing/2014/main" id="{4ED94777-E1A6-4677-9B51-0F1F5655FE80}"/>
                </a:ext>
              </a:extLst>
            </p:cNvPr>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4" name="Google Shape;8817;p54">
              <a:extLst>
                <a:ext uri="{FF2B5EF4-FFF2-40B4-BE49-F238E27FC236}">
                  <a16:creationId xmlns:a16="http://schemas.microsoft.com/office/drawing/2014/main" id="{613C8FFC-E450-4A18-A942-2755BF5F4076}"/>
                </a:ext>
              </a:extLst>
            </p:cNvPr>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5" name="Google Shape;8818;p54">
              <a:extLst>
                <a:ext uri="{FF2B5EF4-FFF2-40B4-BE49-F238E27FC236}">
                  <a16:creationId xmlns:a16="http://schemas.microsoft.com/office/drawing/2014/main" id="{283CDAB2-F4AF-4B4B-9CC8-1857DD0DE108}"/>
                </a:ext>
              </a:extLst>
            </p:cNvPr>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 name="Google Shape;8819;p54">
              <a:extLst>
                <a:ext uri="{FF2B5EF4-FFF2-40B4-BE49-F238E27FC236}">
                  <a16:creationId xmlns:a16="http://schemas.microsoft.com/office/drawing/2014/main" id="{30A2E8F6-68F4-44EB-BACA-C16D3D0912C3}"/>
                </a:ext>
              </a:extLst>
            </p:cNvPr>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7" name="Google Shape;8820;p54">
              <a:extLst>
                <a:ext uri="{FF2B5EF4-FFF2-40B4-BE49-F238E27FC236}">
                  <a16:creationId xmlns:a16="http://schemas.microsoft.com/office/drawing/2014/main" id="{9B134415-C62B-4BBA-ACD3-7F31FD3C2882}"/>
                </a:ext>
              </a:extLst>
            </p:cNvPr>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pic>
        <p:nvPicPr>
          <p:cNvPr id="5" name="תמונה 4">
            <a:extLst>
              <a:ext uri="{FF2B5EF4-FFF2-40B4-BE49-F238E27FC236}">
                <a16:creationId xmlns:a16="http://schemas.microsoft.com/office/drawing/2014/main" id="{BBE731B1-8C82-4192-B7EB-C606153D123E}"/>
              </a:ext>
            </a:extLst>
          </p:cNvPr>
          <p:cNvPicPr>
            <a:picLocks noChangeAspect="1"/>
          </p:cNvPicPr>
          <p:nvPr/>
        </p:nvPicPr>
        <p:blipFill>
          <a:blip r:embed="rId3"/>
          <a:stretch>
            <a:fillRect/>
          </a:stretch>
        </p:blipFill>
        <p:spPr>
          <a:xfrm>
            <a:off x="704670" y="1770781"/>
            <a:ext cx="3009884" cy="2134561"/>
          </a:xfrm>
          <a:prstGeom prst="rect">
            <a:avLst/>
          </a:prstGeom>
        </p:spPr>
      </p:pic>
      <p:pic>
        <p:nvPicPr>
          <p:cNvPr id="9" name="תמונה 8">
            <a:extLst>
              <a:ext uri="{FF2B5EF4-FFF2-40B4-BE49-F238E27FC236}">
                <a16:creationId xmlns:a16="http://schemas.microsoft.com/office/drawing/2014/main" id="{4D97BE30-1955-4981-AA54-28B5C5F02188}"/>
              </a:ext>
            </a:extLst>
          </p:cNvPr>
          <p:cNvPicPr>
            <a:picLocks noChangeAspect="1"/>
          </p:cNvPicPr>
          <p:nvPr/>
        </p:nvPicPr>
        <p:blipFill>
          <a:blip r:embed="rId4"/>
          <a:stretch>
            <a:fillRect/>
          </a:stretch>
        </p:blipFill>
        <p:spPr>
          <a:xfrm>
            <a:off x="4912123" y="1770781"/>
            <a:ext cx="3009885" cy="2134562"/>
          </a:xfrm>
          <a:prstGeom prst="rect">
            <a:avLst/>
          </a:prstGeom>
        </p:spPr>
      </p:pic>
    </p:spTree>
    <p:extLst>
      <p:ext uri="{BB962C8B-B14F-4D97-AF65-F5344CB8AC3E}">
        <p14:creationId xmlns:p14="http://schemas.microsoft.com/office/powerpoint/2010/main" val="2295025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1273166" y="989475"/>
            <a:ext cx="363895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64-batch size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sp>
        <p:nvSpPr>
          <p:cNvPr id="11" name="Google Shape;506;p28">
            <a:extLst>
              <a:ext uri="{FF2B5EF4-FFF2-40B4-BE49-F238E27FC236}">
                <a16:creationId xmlns:a16="http://schemas.microsoft.com/office/drawing/2014/main" id="{9CE05ADB-941D-46D8-9684-E105B453018E}"/>
              </a:ext>
            </a:extLst>
          </p:cNvPr>
          <p:cNvSpPr txBox="1">
            <a:spLocks/>
          </p:cNvSpPr>
          <p:nvPr/>
        </p:nvSpPr>
        <p:spPr>
          <a:xfrm>
            <a:off x="4982498" y="980660"/>
            <a:ext cx="3638957"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Conclusion</a:t>
            </a:r>
          </a:p>
        </p:txBody>
      </p:sp>
      <p:grpSp>
        <p:nvGrpSpPr>
          <p:cNvPr id="5" name="Google Shape;8815;p54">
            <a:extLst>
              <a:ext uri="{FF2B5EF4-FFF2-40B4-BE49-F238E27FC236}">
                <a16:creationId xmlns:a16="http://schemas.microsoft.com/office/drawing/2014/main" id="{996E6BEF-B625-441D-9F4C-32357BD9B4E0}"/>
              </a:ext>
            </a:extLst>
          </p:cNvPr>
          <p:cNvGrpSpPr/>
          <p:nvPr/>
        </p:nvGrpSpPr>
        <p:grpSpPr>
          <a:xfrm rot="16431722">
            <a:off x="2293868" y="2551104"/>
            <a:ext cx="4046138" cy="360148"/>
            <a:chOff x="6953919" y="3907920"/>
            <a:chExt cx="1377300" cy="475705"/>
          </a:xfrm>
        </p:grpSpPr>
        <p:cxnSp>
          <p:nvCxnSpPr>
            <p:cNvPr id="6" name="Google Shape;8816;p54">
              <a:extLst>
                <a:ext uri="{FF2B5EF4-FFF2-40B4-BE49-F238E27FC236}">
                  <a16:creationId xmlns:a16="http://schemas.microsoft.com/office/drawing/2014/main" id="{A6606024-4BB0-43AC-9777-C4EE4574B779}"/>
                </a:ext>
              </a:extLst>
            </p:cNvPr>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 name="Google Shape;8817;p54">
              <a:extLst>
                <a:ext uri="{FF2B5EF4-FFF2-40B4-BE49-F238E27FC236}">
                  <a16:creationId xmlns:a16="http://schemas.microsoft.com/office/drawing/2014/main" id="{A26988AF-3F29-4658-860B-E4CE91A512DA}"/>
                </a:ext>
              </a:extLst>
            </p:cNvPr>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 name="Google Shape;8818;p54">
              <a:extLst>
                <a:ext uri="{FF2B5EF4-FFF2-40B4-BE49-F238E27FC236}">
                  <a16:creationId xmlns:a16="http://schemas.microsoft.com/office/drawing/2014/main" id="{FFADF639-1EB0-4CE9-91B3-1BDAA737EDE6}"/>
                </a:ext>
              </a:extLst>
            </p:cNvPr>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 name="Google Shape;8819;p54">
              <a:extLst>
                <a:ext uri="{FF2B5EF4-FFF2-40B4-BE49-F238E27FC236}">
                  <a16:creationId xmlns:a16="http://schemas.microsoft.com/office/drawing/2014/main" id="{02567144-970E-4B9C-A70A-7E0B433DEF8E}"/>
                </a:ext>
              </a:extLst>
            </p:cNvPr>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 name="Google Shape;8820;p54">
              <a:extLst>
                <a:ext uri="{FF2B5EF4-FFF2-40B4-BE49-F238E27FC236}">
                  <a16:creationId xmlns:a16="http://schemas.microsoft.com/office/drawing/2014/main" id="{A209E89D-0624-4C79-A626-4C5804935CCC}"/>
                </a:ext>
              </a:extLst>
            </p:cNvPr>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pic>
        <p:nvPicPr>
          <p:cNvPr id="12" name="תמונה 11">
            <a:extLst>
              <a:ext uri="{FF2B5EF4-FFF2-40B4-BE49-F238E27FC236}">
                <a16:creationId xmlns:a16="http://schemas.microsoft.com/office/drawing/2014/main" id="{1F4F53C6-36F6-4FE3-B164-0BBE99FC0941}"/>
              </a:ext>
            </a:extLst>
          </p:cNvPr>
          <p:cNvPicPr>
            <a:picLocks noChangeAspect="1"/>
          </p:cNvPicPr>
          <p:nvPr/>
        </p:nvPicPr>
        <p:blipFill>
          <a:blip r:embed="rId3"/>
          <a:stretch>
            <a:fillRect/>
          </a:stretch>
        </p:blipFill>
        <p:spPr>
          <a:xfrm>
            <a:off x="726458" y="1766782"/>
            <a:ext cx="3017287" cy="2139811"/>
          </a:xfrm>
          <a:prstGeom prst="rect">
            <a:avLst/>
          </a:prstGeom>
        </p:spPr>
      </p:pic>
      <p:pic>
        <p:nvPicPr>
          <p:cNvPr id="14" name="תמונה 13">
            <a:extLst>
              <a:ext uri="{FF2B5EF4-FFF2-40B4-BE49-F238E27FC236}">
                <a16:creationId xmlns:a16="http://schemas.microsoft.com/office/drawing/2014/main" id="{E39ED198-6AEA-4609-A83C-EB28FE13CB99}"/>
              </a:ext>
            </a:extLst>
          </p:cNvPr>
          <p:cNvPicPr>
            <a:picLocks noChangeAspect="1"/>
          </p:cNvPicPr>
          <p:nvPr/>
        </p:nvPicPr>
        <p:blipFill>
          <a:blip r:embed="rId4"/>
          <a:stretch>
            <a:fillRect/>
          </a:stretch>
        </p:blipFill>
        <p:spPr>
          <a:xfrm>
            <a:off x="4889839" y="1771989"/>
            <a:ext cx="3017287" cy="2139811"/>
          </a:xfrm>
          <a:prstGeom prst="rect">
            <a:avLst/>
          </a:prstGeom>
        </p:spPr>
      </p:pic>
      <p:sp>
        <p:nvSpPr>
          <p:cNvPr id="17" name="Google Shape;506;p28">
            <a:extLst>
              <a:ext uri="{FF2B5EF4-FFF2-40B4-BE49-F238E27FC236}">
                <a16:creationId xmlns:a16="http://schemas.microsoft.com/office/drawing/2014/main" id="{B8F709D5-3830-4E33-865A-DBDF28B69FFF}"/>
              </a:ext>
            </a:extLst>
          </p:cNvPr>
          <p:cNvSpPr txBox="1">
            <a:spLocks/>
          </p:cNvSpPr>
          <p:nvPr/>
        </p:nvSpPr>
        <p:spPr>
          <a:xfrm>
            <a:off x="4833013" y="3906593"/>
            <a:ext cx="3638957"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We notice that longer </a:t>
            </a:r>
            <a:r>
              <a:rPr lang="en-US"/>
              <a:t>batch provides </a:t>
            </a:r>
            <a:r>
              <a:rPr lang="en-US" dirty="0"/>
              <a:t>better performance </a:t>
            </a:r>
          </a:p>
        </p:txBody>
      </p:sp>
    </p:spTree>
    <p:extLst>
      <p:ext uri="{BB962C8B-B14F-4D97-AF65-F5344CB8AC3E}">
        <p14:creationId xmlns:p14="http://schemas.microsoft.com/office/powerpoint/2010/main" val="14914446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PERFORMED</a:t>
            </a:r>
            <a:endParaRPr dirty="0"/>
          </a:p>
        </p:txBody>
      </p:sp>
      <p:pic>
        <p:nvPicPr>
          <p:cNvPr id="484" name="תמונה 483">
            <a:extLst>
              <a:ext uri="{FF2B5EF4-FFF2-40B4-BE49-F238E27FC236}">
                <a16:creationId xmlns:a16="http://schemas.microsoft.com/office/drawing/2014/main" id="{AA3657E8-0508-423F-A429-ED48CAE58FCF}"/>
              </a:ext>
            </a:extLst>
          </p:cNvPr>
          <p:cNvPicPr>
            <a:picLocks noChangeAspect="1"/>
          </p:cNvPicPr>
          <p:nvPr/>
        </p:nvPicPr>
        <p:blipFill>
          <a:blip r:embed="rId3"/>
          <a:stretch>
            <a:fillRect/>
          </a:stretch>
        </p:blipFill>
        <p:spPr>
          <a:xfrm>
            <a:off x="4252237" y="871220"/>
            <a:ext cx="4383403" cy="3132612"/>
          </a:xfrm>
          <a:prstGeom prst="rect">
            <a:avLst/>
          </a:prstGeom>
        </p:spPr>
      </p:pic>
      <p:sp>
        <p:nvSpPr>
          <p:cNvPr id="39" name="Google Shape;506;p28">
            <a:extLst>
              <a:ext uri="{FF2B5EF4-FFF2-40B4-BE49-F238E27FC236}">
                <a16:creationId xmlns:a16="http://schemas.microsoft.com/office/drawing/2014/main" id="{CCA42621-B886-4813-A581-D61B363EF81C}"/>
              </a:ext>
            </a:extLst>
          </p:cNvPr>
          <p:cNvSpPr txBox="1">
            <a:spLocks noGrp="1"/>
          </p:cNvSpPr>
          <p:nvPr>
            <p:ph type="body" idx="1"/>
          </p:nvPr>
        </p:nvSpPr>
        <p:spPr>
          <a:xfrm>
            <a:off x="479056" y="1115310"/>
            <a:ext cx="3638957"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As we see, longer batch provide better performance to any number of threads.</a:t>
            </a:r>
          </a:p>
          <a:p>
            <a:pPr marL="0" lvl="0" indent="0" algn="l" rtl="0">
              <a:spcBef>
                <a:spcPts val="0"/>
              </a:spcBef>
              <a:spcAft>
                <a:spcPts val="0"/>
              </a:spcAft>
              <a:buNone/>
            </a:pPr>
            <a:r>
              <a:rPr lang="en-US" dirty="0">
                <a:solidFill>
                  <a:schemeClr val="bg1"/>
                </a:solidFill>
              </a:rPr>
              <a:t>We can also notice that longer batches in high number of threads (16 or higher), where the contention is high, provides the most significant improvement.</a:t>
            </a:r>
          </a:p>
        </p:txBody>
      </p:sp>
    </p:spTree>
    <p:extLst>
      <p:ext uri="{BB962C8B-B14F-4D97-AF65-F5344CB8AC3E}">
        <p14:creationId xmlns:p14="http://schemas.microsoft.com/office/powerpoint/2010/main" val="13556649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6440353" cy="6776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We created unit tests, testing different aspects of the queue including enqueue, dequeue, future enqueue, future dequeue, evaluate and different combinations of those functions. We also checked the additional functions we added.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TESTING</a:t>
            </a:r>
            <a:endParaRPr dirty="0"/>
          </a:p>
        </p:txBody>
      </p:sp>
      <p:sp>
        <p:nvSpPr>
          <p:cNvPr id="4" name="Google Shape;506;p28">
            <a:extLst>
              <a:ext uri="{FF2B5EF4-FFF2-40B4-BE49-F238E27FC236}">
                <a16:creationId xmlns:a16="http://schemas.microsoft.com/office/drawing/2014/main" id="{0DE857F6-08DC-43B9-93BF-98AB3CC12778}"/>
              </a:ext>
            </a:extLst>
          </p:cNvPr>
          <p:cNvSpPr txBox="1">
            <a:spLocks/>
          </p:cNvSpPr>
          <p:nvPr/>
        </p:nvSpPr>
        <p:spPr>
          <a:xfrm>
            <a:off x="757400" y="2505000"/>
            <a:ext cx="6440353" cy="677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solidFill>
                  <a:schemeClr val="bg1"/>
                </a:solidFill>
              </a:rPr>
              <a:t>In addition, we tested the queue using </a:t>
            </a:r>
            <a:r>
              <a:rPr lang="en-US" dirty="0" err="1">
                <a:solidFill>
                  <a:schemeClr val="bg1"/>
                </a:solidFill>
              </a:rPr>
              <a:t>valgrind</a:t>
            </a:r>
            <a:r>
              <a:rPr lang="en-US" dirty="0">
                <a:solidFill>
                  <a:schemeClr val="bg1"/>
                </a:solidFill>
              </a:rPr>
              <a:t>, to avoid memory leaks and memory errors, as well as ABA problem and other problems.</a:t>
            </a:r>
          </a:p>
        </p:txBody>
      </p:sp>
    </p:spTree>
    <p:extLst>
      <p:ext uri="{BB962C8B-B14F-4D97-AF65-F5344CB8AC3E}">
        <p14:creationId xmlns:p14="http://schemas.microsoft.com/office/powerpoint/2010/main" val="4027602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757401" y="989475"/>
            <a:ext cx="7279252" cy="10322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There is a post office, where 4 people are responsible of receiving packages and inserting it to the handling queue</a:t>
            </a:r>
            <a:r>
              <a:rPr lang="he-IL" dirty="0">
                <a:solidFill>
                  <a:schemeClr val="bg1"/>
                </a:solidFill>
              </a:rPr>
              <a:t> </a:t>
            </a:r>
            <a:r>
              <a:rPr lang="en-US" dirty="0">
                <a:solidFill>
                  <a:schemeClr val="bg1"/>
                </a:solidFill>
              </a:rPr>
              <a:t>and 4 other people that handle the packages for delivering it, and removing it from the handling queue.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USING EXAMPLE: POST OFFICE EXAMPLE</a:t>
            </a:r>
            <a:endParaRPr dirty="0"/>
          </a:p>
        </p:txBody>
      </p:sp>
      <p:sp>
        <p:nvSpPr>
          <p:cNvPr id="4" name="Google Shape;506;p28">
            <a:extLst>
              <a:ext uri="{FF2B5EF4-FFF2-40B4-BE49-F238E27FC236}">
                <a16:creationId xmlns:a16="http://schemas.microsoft.com/office/drawing/2014/main" id="{0DE857F6-08DC-43B9-93BF-98AB3CC12778}"/>
              </a:ext>
            </a:extLst>
          </p:cNvPr>
          <p:cNvSpPr txBox="1">
            <a:spLocks/>
          </p:cNvSpPr>
          <p:nvPr/>
        </p:nvSpPr>
        <p:spPr>
          <a:xfrm>
            <a:off x="757401" y="2140638"/>
            <a:ext cx="7279252" cy="677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solidFill>
                  <a:schemeClr val="bg1"/>
                </a:solidFill>
              </a:rPr>
              <a:t>Each of the workers, will use batching.</a:t>
            </a:r>
          </a:p>
          <a:p>
            <a:pPr marL="0" indent="0">
              <a:buFont typeface="Maven Pro"/>
              <a:buNone/>
            </a:pPr>
            <a:r>
              <a:rPr lang="en-US" dirty="0">
                <a:solidFill>
                  <a:schemeClr val="bg1"/>
                </a:solidFill>
              </a:rPr>
              <a:t>A worker that inserts packages</a:t>
            </a:r>
            <a:r>
              <a:rPr lang="he-IL" dirty="0">
                <a:solidFill>
                  <a:schemeClr val="bg1"/>
                </a:solidFill>
              </a:rPr>
              <a:t> </a:t>
            </a:r>
            <a:r>
              <a:rPr lang="en-US" dirty="0">
                <a:solidFill>
                  <a:schemeClr val="bg1"/>
                </a:solidFill>
              </a:rPr>
              <a:t>must insert the packages in a bunch of up to #n packages (with also restriction of time).</a:t>
            </a:r>
          </a:p>
          <a:p>
            <a:pPr marL="0" indent="0">
              <a:buNone/>
            </a:pPr>
            <a:r>
              <a:rPr lang="en-US" dirty="0">
                <a:solidFill>
                  <a:schemeClr val="bg1"/>
                </a:solidFill>
              </a:rPr>
              <a:t>A worker that handles packages dequeues #m packages at once, and then handle all. </a:t>
            </a:r>
          </a:p>
        </p:txBody>
      </p:sp>
    </p:spTree>
    <p:extLst>
      <p:ext uri="{BB962C8B-B14F-4D97-AF65-F5344CB8AC3E}">
        <p14:creationId xmlns:p14="http://schemas.microsoft.com/office/powerpoint/2010/main" val="1341661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699384" y="1868575"/>
            <a:ext cx="3193603"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ABOUT THE PROJECT</a:t>
            </a:r>
            <a:endParaRPr dirty="0"/>
          </a:p>
        </p:txBody>
      </p:sp>
      <p:sp>
        <p:nvSpPr>
          <p:cNvPr id="688" name="Google Shape;688;p32"/>
          <p:cNvSpPr txBox="1">
            <a:spLocks noGrp="1"/>
          </p:cNvSpPr>
          <p:nvPr>
            <p:ph type="subTitle" idx="1"/>
          </p:nvPr>
        </p:nvSpPr>
        <p:spPr>
          <a:xfrm>
            <a:off x="1791587" y="2509500"/>
            <a:ext cx="3101400" cy="1555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Definitions</a:t>
            </a:r>
          </a:p>
          <a:p>
            <a:pPr marL="0" lvl="0" indent="0" algn="ctr" rtl="0">
              <a:spcBef>
                <a:spcPts val="0"/>
              </a:spcBef>
              <a:spcAft>
                <a:spcPts val="0"/>
              </a:spcAft>
              <a:buNone/>
            </a:pPr>
            <a:r>
              <a:rPr lang="en" dirty="0"/>
              <a:t>What is Batch Queue</a:t>
            </a:r>
          </a:p>
          <a:p>
            <a:pPr marL="0" lvl="0" indent="0" algn="ctr" rtl="0">
              <a:spcBef>
                <a:spcPts val="0"/>
              </a:spcBef>
              <a:spcAft>
                <a:spcPts val="0"/>
              </a:spcAft>
              <a:buNone/>
            </a:pPr>
            <a:r>
              <a:rPr lang="en" dirty="0"/>
              <a:t>Batch Queue adventages</a:t>
            </a:r>
          </a:p>
          <a:p>
            <a:pPr marL="0" lvl="0" indent="0" algn="ctr" rtl="0">
              <a:spcBef>
                <a:spcPts val="0"/>
              </a:spcBef>
              <a:spcAft>
                <a:spcPts val="0"/>
              </a:spcAft>
              <a:buNone/>
            </a:pPr>
            <a:r>
              <a:rPr lang="en" dirty="0"/>
              <a:t>Batch Queue design</a:t>
            </a: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01</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USING EXAMPLE: POST OFFICE EXAMPLE</a:t>
            </a:r>
            <a:endParaRPr dirty="0"/>
          </a:p>
        </p:txBody>
      </p:sp>
      <p:pic>
        <p:nvPicPr>
          <p:cNvPr id="10" name="תמונה 9">
            <a:extLst>
              <a:ext uri="{FF2B5EF4-FFF2-40B4-BE49-F238E27FC236}">
                <a16:creationId xmlns:a16="http://schemas.microsoft.com/office/drawing/2014/main" id="{42031C72-5BF4-4177-A8E3-68CDF6E1F39B}"/>
              </a:ext>
            </a:extLst>
          </p:cNvPr>
          <p:cNvPicPr>
            <a:picLocks noChangeAspect="1"/>
          </p:cNvPicPr>
          <p:nvPr/>
        </p:nvPicPr>
        <p:blipFill rotWithShape="1">
          <a:blip r:embed="rId3"/>
          <a:srcRect l="4128" t="12721" r="45229" b="18432"/>
          <a:stretch/>
        </p:blipFill>
        <p:spPr>
          <a:xfrm>
            <a:off x="52296" y="1554365"/>
            <a:ext cx="4454554" cy="3406356"/>
          </a:xfrm>
          <a:prstGeom prst="rect">
            <a:avLst/>
          </a:prstGeom>
        </p:spPr>
      </p:pic>
      <p:pic>
        <p:nvPicPr>
          <p:cNvPr id="12" name="תמונה 11">
            <a:extLst>
              <a:ext uri="{FF2B5EF4-FFF2-40B4-BE49-F238E27FC236}">
                <a16:creationId xmlns:a16="http://schemas.microsoft.com/office/drawing/2014/main" id="{2410190D-FA58-4695-AD31-3DBD3E559AB7}"/>
              </a:ext>
            </a:extLst>
          </p:cNvPr>
          <p:cNvPicPr>
            <a:picLocks noChangeAspect="1"/>
          </p:cNvPicPr>
          <p:nvPr/>
        </p:nvPicPr>
        <p:blipFill rotWithShape="1">
          <a:blip r:embed="rId4"/>
          <a:srcRect l="3982" t="14723" r="43468" b="9273"/>
          <a:stretch/>
        </p:blipFill>
        <p:spPr>
          <a:xfrm>
            <a:off x="4513277" y="1395172"/>
            <a:ext cx="4578427" cy="3724743"/>
          </a:xfrm>
          <a:prstGeom prst="rect">
            <a:avLst/>
          </a:prstGeom>
        </p:spPr>
      </p:pic>
      <p:sp>
        <p:nvSpPr>
          <p:cNvPr id="2" name="Google Shape;506;p28">
            <a:extLst>
              <a:ext uri="{FF2B5EF4-FFF2-40B4-BE49-F238E27FC236}">
                <a16:creationId xmlns:a16="http://schemas.microsoft.com/office/drawing/2014/main" id="{DC39087B-01A4-4937-A726-59776519BB0E}"/>
              </a:ext>
            </a:extLst>
          </p:cNvPr>
          <p:cNvSpPr txBox="1">
            <a:spLocks/>
          </p:cNvSpPr>
          <p:nvPr/>
        </p:nvSpPr>
        <p:spPr>
          <a:xfrm>
            <a:off x="362137" y="853491"/>
            <a:ext cx="6440353" cy="677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solidFill>
                  <a:schemeClr val="bg1"/>
                </a:solidFill>
              </a:rPr>
              <a:t>Implementation of post-office example: </a:t>
            </a:r>
          </a:p>
        </p:txBody>
      </p:sp>
    </p:spTree>
    <p:extLst>
      <p:ext uri="{BB962C8B-B14F-4D97-AF65-F5344CB8AC3E}">
        <p14:creationId xmlns:p14="http://schemas.microsoft.com/office/powerpoint/2010/main" val="41147642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039750" y="540000"/>
            <a:ext cx="4611056"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Bar Arviv</a:t>
            </a:r>
            <a:endParaRPr b="1" dirty="0"/>
          </a:p>
          <a:p>
            <a:pPr marL="0" lvl="0" indent="0" algn="ctr" rtl="0">
              <a:spcBef>
                <a:spcPts val="0"/>
              </a:spcBef>
              <a:spcAft>
                <a:spcPts val="0"/>
              </a:spcAft>
              <a:buNone/>
            </a:pPr>
            <a:r>
              <a:rPr lang="en-US" dirty="0"/>
              <a:t>B</a:t>
            </a:r>
            <a:r>
              <a:rPr lang="en" dirty="0"/>
              <a:t>ar.a@campus.technion.ac.il</a:t>
            </a:r>
            <a:endParaRPr dirty="0"/>
          </a:p>
          <a:p>
            <a:pPr marL="0" lvl="0" indent="0" algn="ctr" rtl="0">
              <a:spcBef>
                <a:spcPts val="0"/>
              </a:spcBef>
              <a:spcAft>
                <a:spcPts val="0"/>
              </a:spcAft>
              <a:buNone/>
            </a:pPr>
            <a:r>
              <a:rPr lang="en" dirty="0"/>
              <a:t>+972 504 974 200 </a:t>
            </a:r>
            <a:endParaRPr dirty="0"/>
          </a:p>
          <a:p>
            <a:pPr marL="0" lvl="0" indent="0" algn="ctr" rtl="0">
              <a:spcBef>
                <a:spcPts val="0"/>
              </a:spcBef>
              <a:spcAft>
                <a:spcPts val="0"/>
              </a:spcAft>
              <a:buNone/>
            </a:pPr>
            <a:r>
              <a:rPr lang="en-US" dirty="0">
                <a:hlinkClick r:id="rId3"/>
              </a:rPr>
              <a:t>github.com/BarArvive/BatchQueue</a:t>
            </a:r>
            <a:endParaRPr dirty="0"/>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DEFINITIONS</a:t>
            </a:r>
            <a:endParaRPr sz="3000" dirty="0"/>
          </a:p>
        </p:txBody>
      </p:sp>
      <p:sp>
        <p:nvSpPr>
          <p:cNvPr id="601" name="Google Shape;601;p30"/>
          <p:cNvSpPr txBox="1">
            <a:spLocks noGrp="1"/>
          </p:cNvSpPr>
          <p:nvPr>
            <p:ph type="ctrTitle" idx="2"/>
          </p:nvPr>
        </p:nvSpPr>
        <p:spPr>
          <a:xfrm>
            <a:off x="6161271" y="86800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LOCK-FREE</a:t>
            </a:r>
            <a:endParaRPr dirty="0"/>
          </a:p>
        </p:txBody>
      </p:sp>
      <p:sp>
        <p:nvSpPr>
          <p:cNvPr id="602" name="Google Shape;602;p30"/>
          <p:cNvSpPr txBox="1">
            <a:spLocks noGrp="1"/>
          </p:cNvSpPr>
          <p:nvPr>
            <p:ph type="ctrTitle" idx="4"/>
          </p:nvPr>
        </p:nvSpPr>
        <p:spPr>
          <a:xfrm>
            <a:off x="6307725" y="2542233"/>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BATCHING</a:t>
            </a:r>
            <a:endParaRPr dirty="0"/>
          </a:p>
        </p:txBody>
      </p:sp>
      <p:sp>
        <p:nvSpPr>
          <p:cNvPr id="604" name="Google Shape;604;p30"/>
          <p:cNvSpPr txBox="1">
            <a:spLocks noGrp="1"/>
          </p:cNvSpPr>
          <p:nvPr>
            <p:ph type="ctrTitle"/>
          </p:nvPr>
        </p:nvSpPr>
        <p:spPr>
          <a:xfrm>
            <a:off x="948127" y="1146251"/>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QUEUE</a:t>
            </a:r>
            <a:endParaRPr dirty="0"/>
          </a:p>
        </p:txBody>
      </p:sp>
      <p:sp>
        <p:nvSpPr>
          <p:cNvPr id="605" name="Google Shape;605;p30"/>
          <p:cNvSpPr txBox="1">
            <a:spLocks noGrp="1"/>
          </p:cNvSpPr>
          <p:nvPr>
            <p:ph type="subTitle" idx="1"/>
          </p:nvPr>
        </p:nvSpPr>
        <p:spPr>
          <a:xfrm>
            <a:off x="294052" y="1778395"/>
            <a:ext cx="3189449" cy="8414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Queue is a collection of entities that are maintained in a sequence and can be modified by two operations:</a:t>
            </a:r>
            <a:br>
              <a:rPr lang="en-US" dirty="0">
                <a:solidFill>
                  <a:schemeClr val="bg1"/>
                </a:solidFill>
              </a:rPr>
            </a:br>
            <a:r>
              <a:rPr lang="en-US" dirty="0">
                <a:solidFill>
                  <a:schemeClr val="bg1"/>
                </a:solidFill>
              </a:rPr>
              <a:t>“enqueue” – which adds entities to the head of the sequence.</a:t>
            </a:r>
          </a:p>
          <a:p>
            <a:pPr marL="0" lvl="0" indent="0" algn="l" rtl="0">
              <a:spcBef>
                <a:spcPts val="0"/>
              </a:spcBef>
              <a:spcAft>
                <a:spcPts val="0"/>
              </a:spcAft>
              <a:buNone/>
            </a:pPr>
            <a:r>
              <a:rPr lang="en-US" dirty="0">
                <a:solidFill>
                  <a:schemeClr val="bg1"/>
                </a:solidFill>
              </a:rPr>
              <a:t>“dequeue” – which removes entities from the tail of the sequence. </a:t>
            </a:r>
          </a:p>
        </p:txBody>
      </p:sp>
      <p:sp>
        <p:nvSpPr>
          <p:cNvPr id="606" name="Google Shape;606;p30"/>
          <p:cNvSpPr txBox="1">
            <a:spLocks noGrp="1"/>
          </p:cNvSpPr>
          <p:nvPr>
            <p:ph type="subTitle" idx="3"/>
          </p:nvPr>
        </p:nvSpPr>
        <p:spPr>
          <a:xfrm>
            <a:off x="5894471" y="1401667"/>
            <a:ext cx="2696629"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Lock-free means a thread-safe access to shared data without use of synchronization primitives such as mutexes</a:t>
            </a:r>
            <a:endParaRPr dirty="0"/>
          </a:p>
        </p:txBody>
      </p:sp>
      <p:sp>
        <p:nvSpPr>
          <p:cNvPr id="607" name="Google Shape;607;p30"/>
          <p:cNvSpPr txBox="1">
            <a:spLocks noGrp="1"/>
          </p:cNvSpPr>
          <p:nvPr>
            <p:ph type="subTitle" idx="5"/>
          </p:nvPr>
        </p:nvSpPr>
        <p:spPr>
          <a:xfrm>
            <a:off x="5584187" y="3090364"/>
            <a:ext cx="3407783" cy="644700"/>
          </a:xfrm>
          <a:prstGeom prst="rect">
            <a:avLst/>
          </a:prstGeom>
        </p:spPr>
        <p:txBody>
          <a:bodyPr spcFirstLastPara="1" wrap="square" lIns="91425" tIns="91425" rIns="91425" bIns="91425" anchor="t" anchorCtr="0">
            <a:noAutofit/>
          </a:bodyPr>
          <a:lstStyle/>
          <a:p>
            <a:r>
              <a:rPr lang="en-US" b="0" i="0" u="none" strike="noStrike" baseline="0" dirty="0">
                <a:latin typeface="Maven Pro" panose="020B0604020202020204" charset="0"/>
              </a:rPr>
              <a:t>Batching means grouping a sequence of standard operations to a single</a:t>
            </a:r>
          </a:p>
          <a:p>
            <a:r>
              <a:rPr lang="en-US" b="0" i="0" u="none" strike="noStrike" baseline="0" dirty="0">
                <a:latin typeface="Maven Pro" panose="020B0604020202020204" charset="0"/>
              </a:rPr>
              <a:t>batch operation, which applies them together to the shared object.</a:t>
            </a:r>
            <a:endParaRPr dirty="0">
              <a:latin typeface="Maven Pro" panose="020B0604020202020204" charset="0"/>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979474"/>
            <a:ext cx="7159835"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As its name implies, it’s a lock-free queue that is using atomic CAS (Compare And Swap) and supports future operations.</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IS LOCK-FREE QUEUE WITH BATCHING</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507;p28">
            <a:extLst>
              <a:ext uri="{FF2B5EF4-FFF2-40B4-BE49-F238E27FC236}">
                <a16:creationId xmlns:a16="http://schemas.microsoft.com/office/drawing/2014/main" id="{39D1D983-52C2-43AE-9167-0288BE758148}"/>
              </a:ext>
            </a:extLst>
          </p:cNvPr>
          <p:cNvSpPr txBox="1">
            <a:spLocks/>
          </p:cNvSpPr>
          <p:nvPr/>
        </p:nvSpPr>
        <p:spPr>
          <a:xfrm>
            <a:off x="618824" y="1999350"/>
            <a:ext cx="699837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dirty="0"/>
              <a:t>ITS ADVENTAGES</a:t>
            </a:r>
          </a:p>
        </p:txBody>
      </p:sp>
      <p:sp>
        <p:nvSpPr>
          <p:cNvPr id="64" name="Google Shape;506;p28">
            <a:extLst>
              <a:ext uri="{FF2B5EF4-FFF2-40B4-BE49-F238E27FC236}">
                <a16:creationId xmlns:a16="http://schemas.microsoft.com/office/drawing/2014/main" id="{DBA7F02A-DB85-4D5C-BE59-7DF378EACF2D}"/>
              </a:ext>
            </a:extLst>
          </p:cNvPr>
          <p:cNvSpPr txBox="1">
            <a:spLocks/>
          </p:cNvSpPr>
          <p:nvPr/>
        </p:nvSpPr>
        <p:spPr>
          <a:xfrm>
            <a:off x="622650" y="2424760"/>
            <a:ext cx="7159835"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114300" indent="0" algn="l">
              <a:buNone/>
            </a:pPr>
            <a:r>
              <a:rPr lang="en-US" b="0" i="0" u="none" strike="noStrike" baseline="0" dirty="0">
                <a:latin typeface="Maven Pro" panose="020B0604020202020204" charset="0"/>
              </a:rPr>
              <a:t>BQ </a:t>
            </a:r>
            <a:r>
              <a:rPr lang="en-US" b="0" i="0" u="none" strike="noStrike" baseline="0" dirty="0">
                <a:solidFill>
                  <a:schemeClr val="bg1"/>
                </a:solidFill>
                <a:latin typeface="Maven Pro" panose="020B0604020202020204" charset="0"/>
              </a:rPr>
              <a:t>(Batch Queue) </a:t>
            </a:r>
            <a:r>
              <a:rPr lang="en-US" b="0" i="0" u="none" strike="noStrike" baseline="0" dirty="0">
                <a:latin typeface="Maven Pro" panose="020B0604020202020204" charset="0"/>
              </a:rPr>
              <a:t>exploits batching to reduce contention and improve scalability. It enables a fast application of a mixed sequence of enqueue and dequeue operations all at once to the shared queue. Thus, it significantly reduces accesses to the shared queue and overall processing in it. BQ</a:t>
            </a:r>
            <a:r>
              <a:rPr lang="en-US" dirty="0">
                <a:latin typeface="Maven Pro" panose="020B0604020202020204" charset="0"/>
              </a:rPr>
              <a:t> </a:t>
            </a:r>
            <a:r>
              <a:rPr lang="en-US" b="0" i="0" u="none" strike="noStrike" baseline="0" dirty="0">
                <a:latin typeface="Maven Pro" panose="020B0604020202020204" charset="0"/>
              </a:rPr>
              <a:t>demonstrates a substantial performance improvement </a:t>
            </a:r>
            <a:r>
              <a:rPr lang="en-US" b="0" i="0" u="none" strike="noStrike" baseline="0" dirty="0">
                <a:solidFill>
                  <a:schemeClr val="bg1"/>
                </a:solidFill>
                <a:latin typeface="Maven Pro" panose="020B0604020202020204" charset="0"/>
              </a:rPr>
              <a:t>compared to </a:t>
            </a:r>
            <a:r>
              <a:rPr lang="en-US" b="0" i="0" u="none" strike="noStrike" baseline="0" dirty="0">
                <a:latin typeface="Maven Pro" panose="020B0604020202020204" charset="0"/>
              </a:rPr>
              <a:t>other lock-free queues.</a:t>
            </a:r>
            <a:endParaRPr lang="en-US" dirty="0">
              <a:latin typeface="Maven Pro" panose="020B060402020202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979474"/>
            <a:ext cx="7159835" cy="9686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idea of this queue is described in detail </a:t>
            </a:r>
            <a:r>
              <a:rPr lang="en-US" dirty="0">
                <a:solidFill>
                  <a:schemeClr val="bg1"/>
                </a:solidFill>
              </a:rPr>
              <a:t>in</a:t>
            </a:r>
            <a:r>
              <a:rPr lang="en-US" dirty="0">
                <a:solidFill>
                  <a:srgbClr val="FF0000"/>
                </a:solidFill>
              </a:rPr>
              <a:t> </a:t>
            </a:r>
            <a:r>
              <a:rPr lang="en-US" dirty="0"/>
              <a:t>the article “BQ: A Lock Free Queue With Batching”.</a:t>
            </a:r>
          </a:p>
          <a:p>
            <a:pPr marL="0" lvl="0" indent="0" algn="l" rtl="0">
              <a:spcBef>
                <a:spcPts val="0"/>
              </a:spcBef>
              <a:spcAft>
                <a:spcPts val="0"/>
              </a:spcAft>
              <a:buNone/>
            </a:pPr>
            <a:r>
              <a:rPr lang="en-US" dirty="0"/>
              <a:t>We would like to introduce it briefly. </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IDEA OF USING BATCHING</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06;p28">
            <a:extLst>
              <a:ext uri="{FF2B5EF4-FFF2-40B4-BE49-F238E27FC236}">
                <a16:creationId xmlns:a16="http://schemas.microsoft.com/office/drawing/2014/main" id="{17E2C935-8065-4A2B-B7B7-E76223DA3AFE}"/>
              </a:ext>
            </a:extLst>
          </p:cNvPr>
          <p:cNvSpPr txBox="1">
            <a:spLocks/>
          </p:cNvSpPr>
          <p:nvPr/>
        </p:nvSpPr>
        <p:spPr>
          <a:xfrm>
            <a:off x="648549" y="1857458"/>
            <a:ext cx="7159835" cy="968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dirty="0"/>
              <a:t>Lock-free queue is well-known, like MSQ. This Batch Queue extends the MSQ, and supports using future operations. </a:t>
            </a:r>
            <a:r>
              <a:rPr lang="en-US" strike="sngStrike" dirty="0"/>
              <a:t>This</a:t>
            </a:r>
            <a:r>
              <a:rPr lang="en-US" dirty="0"/>
              <a:t> </a:t>
            </a:r>
            <a:r>
              <a:rPr lang="en-US" dirty="0">
                <a:solidFill>
                  <a:schemeClr val="bg1"/>
                </a:solidFill>
              </a:rPr>
              <a:t>These</a:t>
            </a:r>
            <a:r>
              <a:rPr lang="en-US" dirty="0"/>
              <a:t> future operations allow to execute several operations on the queue at once, which can reduce the number of atomic operations</a:t>
            </a:r>
            <a:r>
              <a:rPr lang="en-US" dirty="0">
                <a:solidFill>
                  <a:schemeClr val="bg1"/>
                </a:solidFill>
              </a:rPr>
              <a:t>, and therefore</a:t>
            </a:r>
            <a:r>
              <a:rPr lang="en-US" dirty="0">
                <a:solidFill>
                  <a:srgbClr val="FF0000"/>
                </a:solidFill>
              </a:rPr>
              <a:t> </a:t>
            </a:r>
            <a:r>
              <a:rPr lang="en-US" dirty="0"/>
              <a:t>leads to better performance.</a:t>
            </a:r>
          </a:p>
        </p:txBody>
      </p:sp>
    </p:spTree>
    <p:extLst>
      <p:ext uri="{BB962C8B-B14F-4D97-AF65-F5344CB8AC3E}">
        <p14:creationId xmlns:p14="http://schemas.microsoft.com/office/powerpoint/2010/main" val="3429401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839710"/>
            <a:ext cx="7159835" cy="1394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solidFill>
              </a:rPr>
              <a:t>To support batching we use thread data structure for each thread that saves queue of the future operations. Every call to future enqueue or future dequeue is added to this queue.</a:t>
            </a:r>
          </a:p>
          <a:p>
            <a:pPr marL="0" lvl="0" indent="0" algn="l" rtl="0">
              <a:spcBef>
                <a:spcPts val="0"/>
              </a:spcBef>
              <a:spcAft>
                <a:spcPts val="0"/>
              </a:spcAft>
              <a:buNone/>
            </a:pPr>
            <a:r>
              <a:rPr lang="en-US" dirty="0">
                <a:solidFill>
                  <a:schemeClr val="bg1"/>
                </a:solidFill>
              </a:rPr>
              <a:t>In addition, we keep a simple linked list of the items to be enqueued later.</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IS DESIGNED</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506;p28">
            <a:extLst>
              <a:ext uri="{FF2B5EF4-FFF2-40B4-BE49-F238E27FC236}">
                <a16:creationId xmlns:a16="http://schemas.microsoft.com/office/drawing/2014/main" id="{E4353761-CAF9-4850-9C00-9E9D7B7E7D91}"/>
              </a:ext>
            </a:extLst>
          </p:cNvPr>
          <p:cNvSpPr txBox="1">
            <a:spLocks/>
          </p:cNvSpPr>
          <p:nvPr/>
        </p:nvSpPr>
        <p:spPr>
          <a:xfrm>
            <a:off x="663607" y="2305435"/>
            <a:ext cx="7159835" cy="14903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None/>
            </a:pPr>
            <a:r>
              <a:rPr lang="en-US" dirty="0">
                <a:solidFill>
                  <a:schemeClr val="bg1"/>
                </a:solidFill>
              </a:rPr>
              <a:t>To execute a batch, we will call an evaluating function that creates a batch request</a:t>
            </a:r>
            <a:r>
              <a:rPr lang="he-IL" dirty="0">
                <a:solidFill>
                  <a:schemeClr val="bg1"/>
                </a:solidFill>
              </a:rPr>
              <a:t> </a:t>
            </a:r>
            <a:r>
              <a:rPr lang="en-US" dirty="0">
                <a:solidFill>
                  <a:schemeClr val="bg1"/>
                </a:solidFill>
              </a:rPr>
              <a:t>with all the data for its execution, such as the linked list of the enqueue items, number of dequeues, enqueues and excess dequeues. Then we replace the head of the shared queue with announcement, containing the data, with the old data of the queue (the old head and the old tail).</a:t>
            </a:r>
          </a:p>
          <a:p>
            <a:pPr marL="0" indent="0">
              <a:buFont typeface="Maven Pro"/>
              <a:buNone/>
            </a:pPr>
            <a:endParaRPr lang="en-US" dirty="0">
              <a:solidFill>
                <a:schemeClr val="bg1"/>
              </a:solidFill>
            </a:endParaRPr>
          </a:p>
        </p:txBody>
      </p:sp>
    </p:spTree>
    <p:extLst>
      <p:ext uri="{BB962C8B-B14F-4D97-AF65-F5344CB8AC3E}">
        <p14:creationId xmlns:p14="http://schemas.microsoft.com/office/powerpoint/2010/main" val="1762013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22650" y="839710"/>
            <a:ext cx="7159835" cy="8579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the graph bellow we can see how the batch executing is operated, as described in the article:</a:t>
            </a:r>
          </a:p>
        </p:txBody>
      </p:sp>
      <p:sp>
        <p:nvSpPr>
          <p:cNvPr id="507" name="Google Shape;507;p28"/>
          <p:cNvSpPr txBox="1">
            <a:spLocks noGrp="1"/>
          </p:cNvSpPr>
          <p:nvPr>
            <p:ph type="ctrTitle"/>
          </p:nvPr>
        </p:nvSpPr>
        <p:spPr>
          <a:xfrm>
            <a:off x="618824" y="411675"/>
            <a:ext cx="699837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IT IS DESIGNED</a:t>
            </a:r>
            <a:endParaRPr dirty="0"/>
          </a:p>
        </p:txBody>
      </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תמונה 2">
            <a:extLst>
              <a:ext uri="{FF2B5EF4-FFF2-40B4-BE49-F238E27FC236}">
                <a16:creationId xmlns:a16="http://schemas.microsoft.com/office/drawing/2014/main" id="{27325A83-B544-468C-8D8F-F2A554AC8063}"/>
              </a:ext>
            </a:extLst>
          </p:cNvPr>
          <p:cNvPicPr>
            <a:picLocks noChangeAspect="1"/>
          </p:cNvPicPr>
          <p:nvPr/>
        </p:nvPicPr>
        <p:blipFill rotWithShape="1">
          <a:blip r:embed="rId3"/>
          <a:srcRect l="23465" t="35476" r="24954" b="27034"/>
          <a:stretch/>
        </p:blipFill>
        <p:spPr>
          <a:xfrm>
            <a:off x="1037869" y="1697690"/>
            <a:ext cx="6452466" cy="2637947"/>
          </a:xfrm>
          <a:prstGeom prst="rect">
            <a:avLst/>
          </a:prstGeom>
        </p:spPr>
      </p:pic>
    </p:spTree>
    <p:extLst>
      <p:ext uri="{BB962C8B-B14F-4D97-AF65-F5344CB8AC3E}">
        <p14:creationId xmlns:p14="http://schemas.microsoft.com/office/powerpoint/2010/main" val="3226693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132514" y="1939519"/>
            <a:ext cx="4297369" cy="83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IMPLEMENTATION</a:t>
            </a:r>
            <a:br>
              <a:rPr lang="en-US" dirty="0"/>
            </a:br>
            <a:r>
              <a:rPr lang="en-US" dirty="0"/>
              <a:t>AND CHALLENGES</a:t>
            </a:r>
          </a:p>
        </p:txBody>
      </p:sp>
      <p:sp>
        <p:nvSpPr>
          <p:cNvPr id="688" name="Google Shape;688;p32"/>
          <p:cNvSpPr txBox="1">
            <a:spLocks noGrp="1"/>
          </p:cNvSpPr>
          <p:nvPr>
            <p:ph type="subTitle" idx="1"/>
          </p:nvPr>
        </p:nvSpPr>
        <p:spPr>
          <a:xfrm>
            <a:off x="1673062" y="2571750"/>
            <a:ext cx="3101400" cy="1555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it was implemented</a:t>
            </a:r>
          </a:p>
          <a:p>
            <a:pPr marL="0" lvl="0" indent="0" algn="ctr" rtl="0">
              <a:spcBef>
                <a:spcPts val="0"/>
              </a:spcBef>
              <a:spcAft>
                <a:spcPts val="0"/>
              </a:spcAft>
              <a:buNone/>
            </a:pPr>
            <a:r>
              <a:rPr lang="en" dirty="0"/>
              <a:t>How it is compiled</a:t>
            </a:r>
          </a:p>
          <a:p>
            <a:pPr marL="0" lvl="0" indent="0" algn="ctr" rtl="0">
              <a:spcBef>
                <a:spcPts val="0"/>
              </a:spcBef>
              <a:spcAft>
                <a:spcPts val="0"/>
              </a:spcAft>
              <a:buNone/>
            </a:pPr>
            <a:r>
              <a:rPr lang="en" dirty="0"/>
              <a:t>What libraries were used</a:t>
            </a:r>
          </a:p>
          <a:p>
            <a:pPr marL="0" lvl="0" indent="0" algn="ctr" rtl="0">
              <a:spcBef>
                <a:spcPts val="0"/>
              </a:spcBef>
              <a:spcAft>
                <a:spcPts val="0"/>
              </a:spcAft>
              <a:buNone/>
            </a:pPr>
            <a:r>
              <a:rPr lang="en" dirty="0"/>
              <a:t>Challenges</a:t>
            </a:r>
          </a:p>
        </p:txBody>
      </p:sp>
      <p:sp>
        <p:nvSpPr>
          <p:cNvPr id="689" name="Google Shape;689;p32"/>
          <p:cNvSpPr/>
          <p:nvPr/>
        </p:nvSpPr>
        <p:spPr>
          <a:xfrm>
            <a:off x="5782875" y="1868575"/>
            <a:ext cx="1085100" cy="1085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3"/>
            </a:solidFill>
            <a:prstDash val="solid"/>
            <a:round/>
            <a:headEnd type="none" w="med" len="med"/>
            <a:tailEnd type="none" w="med" len="med"/>
          </a:ln>
        </p:spPr>
      </p:cxnSp>
    </p:spTree>
    <p:extLst>
      <p:ext uri="{BB962C8B-B14F-4D97-AF65-F5344CB8AC3E}">
        <p14:creationId xmlns:p14="http://schemas.microsoft.com/office/powerpoint/2010/main" val="788061323"/>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3699</TotalTime>
  <Words>1876</Words>
  <Application>Microsoft Office PowerPoint</Application>
  <PresentationFormat>‫הצגה על המסך (16:9)</PresentationFormat>
  <Paragraphs>171</Paragraphs>
  <Slides>31</Slides>
  <Notes>31</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31</vt:i4>
      </vt:variant>
    </vt:vector>
  </HeadingPairs>
  <TitlesOfParts>
    <vt:vector size="38" baseType="lpstr">
      <vt:lpstr>Share Tech</vt:lpstr>
      <vt:lpstr>Arial</vt:lpstr>
      <vt:lpstr>Fira Sans Extra Condensed Medium</vt:lpstr>
      <vt:lpstr>Advent Pro SemiBold</vt:lpstr>
      <vt:lpstr>Maven Pro</vt:lpstr>
      <vt:lpstr>Fira Sans Condensed Medium</vt:lpstr>
      <vt:lpstr>Data Science Consulting by Slidesgo</vt:lpstr>
      <vt:lpstr>BQ: A Lock-Free Queue With Batching</vt:lpstr>
      <vt:lpstr>PERFORMANCE AND USING EXAMPLES</vt:lpstr>
      <vt:lpstr>ABOUT THE PROJECT</vt:lpstr>
      <vt:lpstr>DEFINITIONS</vt:lpstr>
      <vt:lpstr>WHAT IS LOCK-FREE QUEUE WITH BATCHING</vt:lpstr>
      <vt:lpstr>THE IDEA OF USING BATCHING</vt:lpstr>
      <vt:lpstr>HOW IT IS DESIGNED</vt:lpstr>
      <vt:lpstr>HOW IT IS DESIGNED</vt:lpstr>
      <vt:lpstr>IMPLEMENTATION AND CHALLENGES</vt:lpstr>
      <vt:lpstr>HOW IT WAS IMPLEMENTED</vt:lpstr>
      <vt:lpstr>QUEUE</vt:lpstr>
      <vt:lpstr>ADDITIONAL DATA STRUCTURES</vt:lpstr>
      <vt:lpstr>METHODS</vt:lpstr>
      <vt:lpstr>ENQUEUE</vt:lpstr>
      <vt:lpstr>DEQUEUE</vt:lpstr>
      <vt:lpstr>FUTURE</vt:lpstr>
      <vt:lpstr>EVALUATE</vt:lpstr>
      <vt:lpstr>HOW IT IS COMPILED</vt:lpstr>
      <vt:lpstr>LIBRARIES WE USED</vt:lpstr>
      <vt:lpstr>CHALLENGES</vt:lpstr>
      <vt:lpstr>OPTIMIZATIONS</vt:lpstr>
      <vt:lpstr>ADDITIONAL FEATURES</vt:lpstr>
      <vt:lpstr>PERFORMANCE AND USING EXAMPLES</vt:lpstr>
      <vt:lpstr>HOW WE EVALUATED THE PERFORMENCE</vt:lpstr>
      <vt:lpstr>HOW IT PERFORMED</vt:lpstr>
      <vt:lpstr>HOW IT PERFORMED</vt:lpstr>
      <vt:lpstr>HOW IT PERFORMED</vt:lpstr>
      <vt:lpstr>TESTING</vt:lpstr>
      <vt:lpstr>USING EXAMPLE: POST OFFICE EXAMPLE</vt:lpstr>
      <vt:lpstr>USING EXAMPLE: POST OFFICE EXAMPLE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BQ: A Lock-Free Queue With Batching</dc:title>
  <cp:lastModifiedBy>Bar Arviv</cp:lastModifiedBy>
  <cp:revision>14</cp:revision>
  <dcterms:modified xsi:type="dcterms:W3CDTF">2020-07-29T18:36:55Z</dcterms:modified>
</cp:coreProperties>
</file>